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0" r:id="rId4"/>
    <p:sldId id="292" r:id="rId5"/>
    <p:sldId id="258" r:id="rId6"/>
    <p:sldId id="267" r:id="rId7"/>
    <p:sldId id="261" r:id="rId8"/>
    <p:sldId id="269" r:id="rId9"/>
    <p:sldId id="298" r:id="rId10"/>
    <p:sldId id="262" r:id="rId11"/>
    <p:sldId id="272" r:id="rId12"/>
    <p:sldId id="268" r:id="rId13"/>
    <p:sldId id="273" r:id="rId14"/>
    <p:sldId id="293" r:id="rId15"/>
    <p:sldId id="274" r:id="rId16"/>
    <p:sldId id="295" r:id="rId17"/>
    <p:sldId id="296" r:id="rId18"/>
    <p:sldId id="294" r:id="rId19"/>
    <p:sldId id="276" r:id="rId20"/>
    <p:sldId id="277" r:id="rId21"/>
    <p:sldId id="297" r:id="rId22"/>
    <p:sldId id="278" r:id="rId23"/>
    <p:sldId id="289" r:id="rId24"/>
    <p:sldId id="291" r:id="rId25"/>
    <p:sldId id="280" r:id="rId26"/>
    <p:sldId id="287" r:id="rId27"/>
    <p:sldId id="266" r:id="rId28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435" autoAdjust="0"/>
    <p:restoredTop sz="94660"/>
  </p:normalViewPr>
  <p:slideViewPr>
    <p:cSldViewPr>
      <p:cViewPr varScale="1">
        <p:scale>
          <a:sx n="73" d="100"/>
          <a:sy n="73" d="100"/>
        </p:scale>
        <p:origin x="-11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436E5-E9CB-4A0D-9420-AFDD6AF431DB}" type="datetimeFigureOut">
              <a:rPr kumimoji="1" lang="ja-JP" altLang="en-US" smtClean="0"/>
              <a:pPr/>
              <a:t>2012/4/18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B5EC6E-F737-410B-88ED-7FFCC5BE06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プロトタイプの試験サイクル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ここでも　日米を基礎におく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キープレーヤー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TW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CLIC</a:t>
            </a:r>
            <a:r>
              <a:rPr kumimoji="1" lang="ja-JP" altLang="en-US" dirty="0" smtClean="0"/>
              <a:t>プロトタイプ　試験　結果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err="1" smtClean="0"/>
              <a:t>Undamp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100MV/m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Damped</a:t>
            </a:r>
            <a:r>
              <a:rPr kumimoji="1" lang="ja-JP" altLang="en-US" dirty="0" smtClean="0"/>
              <a:t>　→　</a:t>
            </a:r>
            <a:r>
              <a:rPr kumimoji="1" lang="en-US" altLang="ja-JP" dirty="0" smtClean="0"/>
              <a:t>80MV/m</a:t>
            </a:r>
            <a:r>
              <a:rPr kumimoji="1" lang="ja-JP" altLang="en-US" dirty="0" smtClean="0"/>
              <a:t>　実現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継続申請の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年間の目標　概略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基礎試験の立ち上げ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複合材料を含めた試験</a:t>
            </a:r>
            <a:endParaRPr kumimoji="1" lang="en-US" altLang="ja-JP" dirty="0" smtClean="0"/>
          </a:p>
          <a:p>
            <a:r>
              <a:rPr kumimoji="1" lang="en-US" altLang="ja-JP" dirty="0" smtClean="0"/>
              <a:t>TW</a:t>
            </a:r>
            <a:r>
              <a:rPr kumimoji="1" lang="ja-JP" altLang="en-US" dirty="0" err="1" smtClean="0"/>
              <a:t>での</a:t>
            </a:r>
            <a:r>
              <a:rPr kumimoji="1" lang="ja-JP" altLang="en-US" dirty="0" smtClean="0"/>
              <a:t>可能性　見極め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放電頻度を決める放電のトリガーの理解</a:t>
            </a:r>
            <a:endParaRPr kumimoji="1" lang="en-US" altLang="ja-JP" dirty="0" smtClean="0"/>
          </a:p>
          <a:p>
            <a:r>
              <a:rPr kumimoji="1" lang="en-US" altLang="ja-JP" dirty="0" smtClean="0"/>
              <a:t>100MV/m</a:t>
            </a:r>
            <a:r>
              <a:rPr kumimoji="1" lang="ja-JP" altLang="en-US" dirty="0" smtClean="0"/>
              <a:t>超の加速ユニットの提案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3583D-4AA9-4B2F-9A16-B3C3824D010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emf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42910" y="1428736"/>
            <a:ext cx="7772400" cy="1470025"/>
          </a:xfrm>
        </p:spPr>
        <p:txBody>
          <a:bodyPr/>
          <a:lstStyle/>
          <a:p>
            <a:r>
              <a:rPr lang="en-US" b="1" dirty="0" smtClean="0"/>
              <a:t>Nextef results ＆ status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357562"/>
            <a:ext cx="6400800" cy="2281238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sz="2800" dirty="0" smtClean="0"/>
              <a:t>International Workshop on Breakdown Science and High Gradient Technology</a:t>
            </a:r>
          </a:p>
          <a:p>
            <a:r>
              <a:rPr lang="en-US" altLang="ja-JP" sz="2800" dirty="0" smtClean="0"/>
              <a:t>KEK, Japan</a:t>
            </a:r>
          </a:p>
          <a:p>
            <a:endParaRPr kumimoji="1" lang="en-US" altLang="ja-JP" sz="2600" dirty="0" smtClean="0"/>
          </a:p>
          <a:p>
            <a:r>
              <a:rPr kumimoji="1" lang="en-US" altLang="ja-JP" dirty="0" smtClean="0"/>
              <a:t>18 April 2012</a:t>
            </a:r>
          </a:p>
          <a:p>
            <a:r>
              <a:rPr kumimoji="1" lang="en-US" altLang="ja-JP" dirty="0" smtClean="0"/>
              <a:t>Toshi Higo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85852" y="1928802"/>
            <a:ext cx="6286544" cy="2214578"/>
          </a:xfrm>
        </p:spPr>
        <p:txBody>
          <a:bodyPr>
            <a:normAutofit/>
          </a:bodyPr>
          <a:lstStyle/>
          <a:p>
            <a:r>
              <a:rPr lang="en-US" altLang="ja-JP" sz="4800" b="1" dirty="0" smtClean="0"/>
              <a:t>Comparison of four CLIC prototype structures</a:t>
            </a:r>
            <a:endParaRPr kumimoji="1" lang="ja-JP" altLang="en-US" sz="4800" b="1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1142984"/>
          </a:xfrm>
        </p:spPr>
        <p:txBody>
          <a:bodyPr>
            <a:noAutofit/>
          </a:bodyPr>
          <a:lstStyle/>
          <a:p>
            <a:r>
              <a:rPr lang="en-US" altLang="ja-JP" sz="3600" dirty="0" smtClean="0">
                <a:solidFill>
                  <a:srgbClr val="0070C0"/>
                </a:solidFill>
              </a:rPr>
              <a:t>CLIC test structures; </a:t>
            </a:r>
            <a:r>
              <a:rPr lang="en-US" altLang="ja-JP" sz="3200" dirty="0" smtClean="0">
                <a:solidFill>
                  <a:srgbClr val="0070C0"/>
                </a:solidFill>
              </a:rPr>
              <a:t>a series of fabrication </a:t>
            </a:r>
            <a:r>
              <a:rPr lang="en-US" altLang="ja-JP" sz="3200" dirty="0" smtClean="0">
                <a:solidFill>
                  <a:srgbClr val="0070C0"/>
                </a:solidFill>
              </a:rPr>
              <a:t>and test</a:t>
            </a:r>
            <a:r>
              <a:rPr lang="en-US" altLang="ja-JP" sz="3600" dirty="0" smtClean="0">
                <a:solidFill>
                  <a:srgbClr val="0070C0"/>
                </a:solidFill>
              </a:rPr>
              <a:t/>
            </a:r>
            <a:br>
              <a:rPr lang="en-US" altLang="ja-JP" sz="3600" dirty="0" smtClean="0">
                <a:solidFill>
                  <a:srgbClr val="0070C0"/>
                </a:solidFill>
              </a:rPr>
            </a:br>
            <a:r>
              <a:rPr lang="en-US" altLang="ja-JP" sz="3600" b="1" dirty="0" smtClean="0">
                <a:solidFill>
                  <a:srgbClr val="0070C0"/>
                </a:solidFill>
              </a:rPr>
              <a:t>T18 </a:t>
            </a:r>
            <a:r>
              <a:rPr lang="en-US" altLang="ja-JP" sz="3600" b="1" dirty="0" smtClean="0">
                <a:solidFill>
                  <a:srgbClr val="0070C0"/>
                </a:solidFill>
                <a:sym typeface="Wingdings" pitchFamily="2" charset="2"/>
              </a:rPr>
              <a:t></a:t>
            </a:r>
            <a:r>
              <a:rPr lang="en-US" altLang="ja-JP" sz="3600" b="1" dirty="0" smtClean="0">
                <a:solidFill>
                  <a:srgbClr val="0070C0"/>
                </a:solidFill>
              </a:rPr>
              <a:t>TD18</a:t>
            </a:r>
            <a:r>
              <a:rPr lang="en-US" altLang="ja-JP" sz="3600" b="1" dirty="0" smtClean="0">
                <a:solidFill>
                  <a:srgbClr val="0070C0"/>
                </a:solidFill>
                <a:sym typeface="Wingdings" pitchFamily="2" charset="2"/>
              </a:rPr>
              <a:t>T24TD24</a:t>
            </a:r>
            <a:endParaRPr lang="en-US" altLang="ja-JP" sz="2400" b="1" dirty="0" smtClean="0">
              <a:solidFill>
                <a:srgbClr val="0070C0"/>
              </a:solidFill>
            </a:endParaRPr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High Gradient Workshop (Higo)</a:t>
            </a:r>
            <a:endParaRPr lang="ja-JP" altLang="en-US"/>
          </a:p>
        </p:txBody>
      </p:sp>
      <p:pic>
        <p:nvPicPr>
          <p:cNvPr id="14" name="Picture 8" descr="C:\Higo\2009\Reports_Papers_Conferences_Talks\加速器学会誌\090910 Submission\Fig08 right KEK stru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85860"/>
            <a:ext cx="3143272" cy="1734317"/>
          </a:xfrm>
          <a:prstGeom prst="rect">
            <a:avLst/>
          </a:prstGeom>
          <a:noFill/>
        </p:spPr>
      </p:pic>
      <p:sp>
        <p:nvSpPr>
          <p:cNvPr id="16" name="テキスト ボックス 15"/>
          <p:cNvSpPr txBox="1"/>
          <p:nvPr/>
        </p:nvSpPr>
        <p:spPr>
          <a:xfrm>
            <a:off x="714348" y="3000372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FF0000"/>
                </a:solidFill>
              </a:rPr>
              <a:t>T18_Disk_#2</a:t>
            </a:r>
          </a:p>
        </p:txBody>
      </p:sp>
      <p:pic>
        <p:nvPicPr>
          <p:cNvPr id="18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428736"/>
            <a:ext cx="1320083" cy="1285884"/>
          </a:xfrm>
          <a:prstGeom prst="rect">
            <a:avLst/>
          </a:prstGeom>
          <a:noFill/>
        </p:spPr>
      </p:pic>
      <p:pic>
        <p:nvPicPr>
          <p:cNvPr id="15" name="Picture 5" descr="C:\Higo\2010\Reports_Papers_Conferences_Talks\100523_IPAC10_京都\Higo_THPEA013_CERN_SLAC_KEK\TD18#2 before installation to Nextef IMG_0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929066"/>
            <a:ext cx="3009714" cy="1723710"/>
          </a:xfrm>
          <a:prstGeom prst="rect">
            <a:avLst/>
          </a:prstGeom>
          <a:noFill/>
        </p:spPr>
      </p:pic>
      <p:sp>
        <p:nvSpPr>
          <p:cNvPr id="17" name="テキスト ボックス 16"/>
          <p:cNvSpPr txBox="1"/>
          <p:nvPr/>
        </p:nvSpPr>
        <p:spPr>
          <a:xfrm>
            <a:off x="785786" y="5715016"/>
            <a:ext cx="2161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FF0000"/>
                </a:solidFill>
              </a:rPr>
              <a:t>TD18_Disk_#2</a:t>
            </a:r>
          </a:p>
        </p:txBody>
      </p:sp>
      <p:pic>
        <p:nvPicPr>
          <p:cNvPr id="19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4500570"/>
            <a:ext cx="1524068" cy="1142364"/>
          </a:xfrm>
          <a:prstGeom prst="rect">
            <a:avLst/>
          </a:prstGeom>
          <a:noFill/>
        </p:spPr>
      </p:pic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26" name="日付プレースホルダ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grpSp>
        <p:nvGrpSpPr>
          <p:cNvPr id="2" name="グループ化 28"/>
          <p:cNvGrpSpPr/>
          <p:nvPr/>
        </p:nvGrpSpPr>
        <p:grpSpPr>
          <a:xfrm>
            <a:off x="5429256" y="1214423"/>
            <a:ext cx="2857520" cy="2023417"/>
            <a:chOff x="5357818" y="928670"/>
            <a:chExt cx="3286148" cy="2431747"/>
          </a:xfrm>
        </p:grpSpPr>
        <p:pic>
          <p:nvPicPr>
            <p:cNvPr id="4100" name="Picture 4" descr="C:\Users\higo\2010\Picture\101028-101102 T24_#2 Installation\T24 as of initial RF meas at KEK before installation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57818" y="928670"/>
              <a:ext cx="3286148" cy="2403921"/>
            </a:xfrm>
            <a:prstGeom prst="rect">
              <a:avLst/>
            </a:prstGeom>
            <a:noFill/>
          </p:spPr>
        </p:pic>
        <p:sp>
          <p:nvSpPr>
            <p:cNvPr id="27" name="テキスト ボックス 26"/>
            <p:cNvSpPr txBox="1"/>
            <p:nvPr/>
          </p:nvSpPr>
          <p:spPr>
            <a:xfrm>
              <a:off x="5357818" y="2731610"/>
              <a:ext cx="2464611" cy="628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800" b="1" dirty="0" smtClean="0">
                  <a:solidFill>
                    <a:srgbClr val="FF0000"/>
                  </a:solidFill>
                </a:rPr>
                <a:t>T24_Disk_#3</a:t>
              </a:r>
            </a:p>
          </p:txBody>
        </p:sp>
      </p:grpSp>
      <p:grpSp>
        <p:nvGrpSpPr>
          <p:cNvPr id="3" name="グループ化 29"/>
          <p:cNvGrpSpPr/>
          <p:nvPr/>
        </p:nvGrpSpPr>
        <p:grpSpPr>
          <a:xfrm>
            <a:off x="5429256" y="4000505"/>
            <a:ext cx="3357504" cy="2237730"/>
            <a:chOff x="5357818" y="3714752"/>
            <a:chExt cx="3595688" cy="2637161"/>
          </a:xfrm>
        </p:grpSpPr>
        <p:pic>
          <p:nvPicPr>
            <p:cNvPr id="4099" name="Picture 3" descr="C:\Users\higo\2011\Pictures\110716 TD24_S-para\TD24#4 Config as of reception reduced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357818" y="3714752"/>
              <a:ext cx="3595688" cy="2092626"/>
            </a:xfrm>
            <a:prstGeom prst="rect">
              <a:avLst/>
            </a:prstGeom>
            <a:noFill/>
          </p:spPr>
        </p:pic>
        <p:sp>
          <p:nvSpPr>
            <p:cNvPr id="28" name="テキスト ボックス 27"/>
            <p:cNvSpPr txBox="1"/>
            <p:nvPr/>
          </p:nvSpPr>
          <p:spPr>
            <a:xfrm>
              <a:off x="5663841" y="5735299"/>
              <a:ext cx="2754211" cy="616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800" b="1" dirty="0" smtClean="0">
                  <a:solidFill>
                    <a:srgbClr val="FF0000"/>
                  </a:solidFill>
                </a:rPr>
                <a:t>TD24_Disk_#4</a:t>
              </a: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3286116" y="271462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err="1" smtClean="0">
                <a:solidFill>
                  <a:srgbClr val="FF0000"/>
                </a:solidFill>
              </a:rPr>
              <a:t>undamped</a:t>
            </a:r>
            <a:endParaRPr kumimoji="1" lang="en-US" altLang="ja-JP" dirty="0" smtClean="0">
              <a:solidFill>
                <a:srgbClr val="FF0000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3214678" y="414338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damped</a:t>
            </a:r>
          </a:p>
        </p:txBody>
      </p:sp>
      <p:sp>
        <p:nvSpPr>
          <p:cNvPr id="20" name="右矢印 19"/>
          <p:cNvSpPr/>
          <p:nvPr/>
        </p:nvSpPr>
        <p:spPr>
          <a:xfrm rot="5400000">
            <a:off x="1821637" y="3464719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右矢印 20"/>
          <p:cNvSpPr/>
          <p:nvPr/>
        </p:nvSpPr>
        <p:spPr>
          <a:xfrm rot="5400000">
            <a:off x="6750859" y="3536157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d</a:t>
            </a:r>
            <a:endParaRPr kumimoji="1" lang="ja-JP" altLang="en-US" dirty="0"/>
          </a:p>
        </p:txBody>
      </p:sp>
      <p:sp>
        <p:nvSpPr>
          <p:cNvPr id="22" name="右矢印 21"/>
          <p:cNvSpPr/>
          <p:nvPr/>
        </p:nvSpPr>
        <p:spPr>
          <a:xfrm rot="20526866">
            <a:off x="3885759" y="3518671"/>
            <a:ext cx="1105376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d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2928926" y="300037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2009</a:t>
            </a:r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857488" y="357187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2010</a:t>
            </a:r>
            <a:endParaRPr kumimoji="1" lang="ja-JP" altLang="en-US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143504" y="321468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2011</a:t>
            </a:r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5214942" y="364331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2011~12</a:t>
            </a:r>
            <a:endParaRPr kumimoji="1" lang="ja-JP" altLang="en-US" dirty="0"/>
          </a:p>
        </p:txBody>
      </p:sp>
    </p:spTree>
  </p:cSld>
  <p:clrMapOvr>
    <a:masterClrMapping/>
  </p:clrMapOvr>
  <p:transition advTm="3861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39784"/>
          </a:xfrm>
        </p:spPr>
        <p:txBody>
          <a:bodyPr>
            <a:normAutofit/>
          </a:bodyPr>
          <a:lstStyle/>
          <a:p>
            <a:r>
              <a:rPr kumimoji="1" lang="en-US" altLang="ja-JP" sz="4800" dirty="0" smtClean="0"/>
              <a:t>SLAC/KEK typical </a:t>
            </a:r>
            <a:r>
              <a:rPr kumimoji="1" lang="en-US" altLang="ja-JP" sz="4800" dirty="0" err="1" smtClean="0"/>
              <a:t>fab</a:t>
            </a:r>
            <a:r>
              <a:rPr kumimoji="1" lang="en-US" altLang="ja-JP" sz="4800" dirty="0" smtClean="0"/>
              <a:t>/test flow</a:t>
            </a:r>
            <a:endParaRPr kumimoji="1"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427150" y="1070976"/>
            <a:ext cx="1571636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Design for CLIC (CERN)</a:t>
            </a:r>
            <a:endParaRPr kumimoji="1" lang="ja-JP" altLang="en-US" sz="2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69762" y="2428298"/>
            <a:ext cx="178595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Fabrication of parts (KEK</a:t>
            </a:r>
            <a:r>
              <a:rPr kumimoji="1" lang="en-US" altLang="ja-JP" sz="2000" dirty="0" smtClean="0"/>
              <a:t>)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70092" y="428568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Bonding (SLAC)</a:t>
            </a:r>
            <a:endParaRPr kumimoji="1" lang="ja-JP" altLang="en-US" sz="2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498456" y="3928496"/>
            <a:ext cx="928694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CP (SLAC)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70356" y="392849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VAC bake (SLAC)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416014" y="2213984"/>
            <a:ext cx="1643074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(NLCTA-SLAC)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41926" y="2213984"/>
            <a:ext cx="1785950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(Nextef-KEK)</a:t>
            </a:r>
            <a:endParaRPr kumimoji="1" lang="ja-JP" altLang="en-US" sz="2000" dirty="0"/>
          </a:p>
        </p:txBody>
      </p:sp>
      <p:sp>
        <p:nvSpPr>
          <p:cNvPr id="13" name="V 字形矢印 12"/>
          <p:cNvSpPr/>
          <p:nvPr/>
        </p:nvSpPr>
        <p:spPr>
          <a:xfrm rot="8723235">
            <a:off x="1984278" y="1895772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V 字形矢印 13"/>
          <p:cNvSpPr/>
          <p:nvPr/>
        </p:nvSpPr>
        <p:spPr>
          <a:xfrm rot="3725275">
            <a:off x="1594723" y="3340070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V 字形矢印 14"/>
          <p:cNvSpPr/>
          <p:nvPr/>
        </p:nvSpPr>
        <p:spPr>
          <a:xfrm rot="1384741">
            <a:off x="2477148" y="422652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V 字形矢印 15"/>
          <p:cNvSpPr/>
          <p:nvPr/>
        </p:nvSpPr>
        <p:spPr>
          <a:xfrm rot="20389954">
            <a:off x="4545094" y="436093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V 字形矢印 17"/>
          <p:cNvSpPr/>
          <p:nvPr/>
        </p:nvSpPr>
        <p:spPr>
          <a:xfrm rot="13786395">
            <a:off x="5384745" y="3459708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V 字形矢印 18"/>
          <p:cNvSpPr/>
          <p:nvPr/>
        </p:nvSpPr>
        <p:spPr>
          <a:xfrm rot="18677362">
            <a:off x="6042836" y="3528414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V 字形矢印 19"/>
          <p:cNvSpPr/>
          <p:nvPr/>
        </p:nvSpPr>
        <p:spPr>
          <a:xfrm rot="12050431">
            <a:off x="4114593" y="1393813"/>
            <a:ext cx="1127948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アーチ 21"/>
          <p:cNvSpPr/>
          <p:nvPr/>
        </p:nvSpPr>
        <p:spPr>
          <a:xfrm>
            <a:off x="5070356" y="1785356"/>
            <a:ext cx="1857388" cy="6429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3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2058" y="1070976"/>
            <a:ext cx="1641604" cy="1231731"/>
          </a:xfrm>
          <a:prstGeom prst="rect">
            <a:avLst/>
          </a:prstGeom>
          <a:noFill/>
        </p:spPr>
      </p:pic>
      <p:pic>
        <p:nvPicPr>
          <p:cNvPr id="50178" name="Picture 2" descr="C:\Higo\2009\Picture\091012 TD18 from Juwen\TD18(KEK) in furnace reduc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869160"/>
            <a:ext cx="993006" cy="1717676"/>
          </a:xfrm>
          <a:prstGeom prst="rect">
            <a:avLst/>
          </a:prstGeom>
          <a:noFill/>
        </p:spPr>
      </p:pic>
      <p:pic>
        <p:nvPicPr>
          <p:cNvPr id="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572" y="3214116"/>
            <a:ext cx="1143008" cy="856741"/>
          </a:xfrm>
          <a:prstGeom prst="rect">
            <a:avLst/>
          </a:prstGeom>
          <a:noFill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3933056"/>
            <a:ext cx="1128713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2428298"/>
            <a:ext cx="1601553" cy="138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日付プレースホルダ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26" name="スライド番号プレースホルダ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28" name="フッター プレースホルダ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ransition advTm="26317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higo\2011\X-band\TD24_disk_#4\111020 Summary(3)\Eacc vs #ACC-B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1214422"/>
            <a:ext cx="6715172" cy="4713422"/>
          </a:xfrm>
          <a:prstGeom prst="rect">
            <a:avLst/>
          </a:prstGeom>
          <a:noFill/>
        </p:spPr>
      </p:pic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5F440-CAD4-48DE-89A0-3B2C66E7A715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0" y="0"/>
            <a:ext cx="7786710" cy="1214422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Difference in processing speed </a:t>
            </a:r>
            <a:br>
              <a:rPr kumimoji="1" lang="en-US" altLang="ja-JP" sz="3600" dirty="0" smtClean="0"/>
            </a:br>
            <a:r>
              <a:rPr kumimoji="1" lang="en-US" altLang="ja-JP" sz="3600" dirty="0" smtClean="0"/>
              <a:t>among four structures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6643702" y="1285860"/>
            <a:ext cx="2214578" cy="45243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More BD’s are required for damped!?</a:t>
            </a:r>
          </a:p>
          <a:p>
            <a:r>
              <a:rPr lang="en-US" altLang="ja-JP" sz="2400" dirty="0" smtClean="0"/>
              <a:t>Why?</a:t>
            </a:r>
          </a:p>
          <a:p>
            <a:endParaRPr lang="en-US" altLang="ja-JP" sz="2400" dirty="0" smtClean="0"/>
          </a:p>
          <a:p>
            <a:r>
              <a:rPr kumimoji="1" lang="en-US" altLang="ja-JP" sz="2400" dirty="0" smtClean="0"/>
              <a:t>Can it be reduced?</a:t>
            </a:r>
          </a:p>
          <a:p>
            <a:endParaRPr kumimoji="1" lang="en-US" altLang="ja-JP" sz="2400" dirty="0" smtClean="0"/>
          </a:p>
          <a:p>
            <a:r>
              <a:rPr kumimoji="1" lang="en-US" altLang="ja-JP" sz="2400" dirty="0" smtClean="0"/>
              <a:t>BD’s are essentially needed for processing?</a:t>
            </a:r>
            <a:endParaRPr kumimoji="1" lang="ja-JP" altLang="en-US" sz="24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214414" y="2714620"/>
            <a:ext cx="64793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solidFill>
                  <a:srgbClr val="00B050"/>
                </a:solidFill>
              </a:rPr>
              <a:t>T24</a:t>
            </a:r>
            <a:endParaRPr kumimoji="1" lang="ja-JP" altLang="en-US" sz="2400" b="1" dirty="0">
              <a:solidFill>
                <a:srgbClr val="00B050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928926" y="2714620"/>
            <a:ext cx="64793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solidFill>
                  <a:srgbClr val="FF0000"/>
                </a:solidFill>
              </a:rPr>
              <a:t>T18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715008" y="3286124"/>
            <a:ext cx="84189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solidFill>
                  <a:srgbClr val="0066FF"/>
                </a:solidFill>
              </a:rPr>
              <a:t>TD18</a:t>
            </a:r>
            <a:endParaRPr kumimoji="1" lang="ja-JP" altLang="en-US" sz="2400" b="1" dirty="0">
              <a:solidFill>
                <a:srgbClr val="0066FF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286380" y="2928934"/>
            <a:ext cx="84189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solidFill>
                  <a:srgbClr val="7030A0"/>
                </a:solidFill>
              </a:rPr>
              <a:t>TD24</a:t>
            </a:r>
            <a:endParaRPr kumimoji="1" lang="ja-JP" altLang="en-US" sz="2400" b="1" dirty="0">
              <a:solidFill>
                <a:srgbClr val="7030A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000100" y="5929330"/>
            <a:ext cx="671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 smtClean="0"/>
              <a:t>Breakdowns </a:t>
            </a:r>
            <a:r>
              <a:rPr lang="en-US" altLang="ja-JP" sz="2800" dirty="0" smtClean="0">
                <a:solidFill>
                  <a:srgbClr val="0066FF"/>
                </a:solidFill>
              </a:rPr>
              <a:t>are needed </a:t>
            </a:r>
            <a:r>
              <a:rPr lang="en-US" altLang="ja-JP" sz="2800" dirty="0" smtClean="0"/>
              <a:t>or </a:t>
            </a:r>
            <a:r>
              <a:rPr lang="en-US" altLang="ja-JP" sz="2800" dirty="0" smtClean="0">
                <a:solidFill>
                  <a:srgbClr val="FF0000"/>
                </a:solidFill>
              </a:rPr>
              <a:t>can be avoided? </a:t>
            </a:r>
            <a:endParaRPr kumimoji="1" lang="ja-JP" altLang="en-US" sz="2800" dirty="0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ransition advTm="41559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7960398" cy="857232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Reduced magnetic field </a:t>
            </a:r>
            <a:r>
              <a:rPr lang="en-US" altLang="ja-JP" sz="3600" dirty="0" smtClean="0"/>
              <a:t>18 </a:t>
            </a:r>
            <a:r>
              <a:rPr lang="en-US" altLang="ja-JP" sz="3600" dirty="0" smtClean="0">
                <a:sym typeface="Wingdings" pitchFamily="2" charset="2"/>
              </a:rPr>
              <a:t> 24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grpSp>
        <p:nvGrpSpPr>
          <p:cNvPr id="3" name="グループ化 26"/>
          <p:cNvGrpSpPr/>
          <p:nvPr/>
        </p:nvGrpSpPr>
        <p:grpSpPr>
          <a:xfrm>
            <a:off x="142844" y="2143116"/>
            <a:ext cx="4253691" cy="3903185"/>
            <a:chOff x="1242936" y="1142986"/>
            <a:chExt cx="5711641" cy="5049864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14480" y="1214422"/>
              <a:ext cx="5240097" cy="4862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テキスト ボックス 26"/>
            <p:cNvSpPr txBox="1"/>
            <p:nvPr/>
          </p:nvSpPr>
          <p:spPr>
            <a:xfrm rot="16200000">
              <a:off x="-644870" y="3030792"/>
              <a:ext cx="4643473" cy="8678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3357554" y="5715016"/>
              <a:ext cx="1857388" cy="4778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Iris number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2143108" y="2500306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2143108" y="3286124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2143108" y="4071942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2500298" y="1643050"/>
              <a:ext cx="2428892" cy="642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2571736" y="2143116"/>
              <a:ext cx="2000264" cy="2143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4" name="直線コネクタ 33"/>
            <p:cNvCxnSpPr/>
            <p:nvPr/>
          </p:nvCxnSpPr>
          <p:spPr>
            <a:xfrm rot="5400000" flipH="1" flipV="1">
              <a:off x="2556832" y="200857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5400000" flipH="1" flipV="1">
              <a:off x="3013676" y="199628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5400000" flipH="1" flipV="1">
              <a:off x="3470520" y="198399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5400000" flipH="1" flipV="1">
              <a:off x="3927364" y="197170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正方形/長方形 37"/>
            <p:cNvSpPr/>
            <p:nvPr/>
          </p:nvSpPr>
          <p:spPr>
            <a:xfrm>
              <a:off x="4500562" y="2143116"/>
              <a:ext cx="509590" cy="204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9" name="直線コネクタ 38"/>
            <p:cNvCxnSpPr/>
            <p:nvPr/>
          </p:nvCxnSpPr>
          <p:spPr>
            <a:xfrm rot="5400000" flipH="1" flipV="1">
              <a:off x="4361912" y="196884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テキスト ボックス 39"/>
            <p:cNvSpPr txBox="1"/>
            <p:nvPr/>
          </p:nvSpPr>
          <p:spPr>
            <a:xfrm>
              <a:off x="3428992" y="4214818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4513436" y="3285724"/>
              <a:ext cx="785819" cy="47783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</a:t>
              </a:r>
              <a:endParaRPr kumimoji="1" lang="ja-JP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5500694" y="2214553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3143240" y="2857496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</a:t>
              </a:r>
              <a:endParaRPr kumimoji="1" lang="ja-JP" altLang="en-US" dirty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714744" y="5000635"/>
              <a:ext cx="785819" cy="47783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b="1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b="1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1" lang="ja-JP" altLang="en-US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2489896" y="1512685"/>
              <a:ext cx="2306113" cy="8362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TD18 </a:t>
              </a:r>
              <a:r>
                <a:rPr lang="en-US" altLang="ja-JP" dirty="0">
                  <a:latin typeface="Times New Roman" pitchFamily="18" charset="0"/>
                  <a:cs typeface="Times New Roman" pitchFamily="18" charset="0"/>
                </a:rPr>
                <a:t>unloaded</a:t>
              </a:r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kumimoji="1" lang="en-US" altLang="ja-JP" dirty="0" smtClean="0">
                  <a:latin typeface="Times New Roman" pitchFamily="18" charset="0"/>
                  <a:cs typeface="Times New Roman" pitchFamily="18" charset="0"/>
                </a:rPr>
                <a:t>100MV/m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6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962564"/>
            <a:ext cx="1801413" cy="1350247"/>
          </a:xfrm>
          <a:prstGeom prst="rect">
            <a:avLst/>
          </a:prstGeom>
          <a:noFill/>
        </p:spPr>
      </p:pic>
      <p:sp>
        <p:nvSpPr>
          <p:cNvPr id="48" name="日付プレースホルダ 4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49" name="スライド番号プレースホルダ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50" name="フッター プレースホルダ 4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714348" y="578645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</a:rPr>
              <a:t>High </a:t>
            </a:r>
            <a:r>
              <a:rPr kumimoji="1" lang="en-US" altLang="ja-JP" sz="2400" dirty="0" err="1" smtClean="0">
                <a:solidFill>
                  <a:srgbClr val="FF0000"/>
                </a:solidFill>
              </a:rPr>
              <a:t>Eacc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 and Es and </a:t>
            </a:r>
            <a:r>
              <a:rPr kumimoji="1" lang="en-US" altLang="ja-JP" sz="2400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T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2123728" y="1124744"/>
            <a:ext cx="2088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TD18                  </a:t>
            </a:r>
          </a:p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Damped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4860032" y="1124744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66FF"/>
                </a:solidFill>
              </a:rPr>
              <a:t>TD24</a:t>
            </a:r>
            <a:br>
              <a:rPr lang="en-US" altLang="ja-JP" sz="3200" dirty="0" smtClean="0">
                <a:solidFill>
                  <a:srgbClr val="0066FF"/>
                </a:solidFill>
              </a:rPr>
            </a:br>
            <a:r>
              <a:rPr lang="en-US" altLang="ja-JP" sz="3200" dirty="0" smtClean="0">
                <a:solidFill>
                  <a:srgbClr val="0066FF"/>
                </a:solidFill>
              </a:rPr>
              <a:t>Damped</a:t>
            </a:r>
            <a:endParaRPr kumimoji="1" lang="ja-JP" altLang="en-US" sz="3200" dirty="0">
              <a:solidFill>
                <a:srgbClr val="0066FF"/>
              </a:solidFill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5214942" y="5857892"/>
            <a:ext cx="2740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66FF"/>
                </a:solidFill>
              </a:rPr>
              <a:t>Reduce </a:t>
            </a:r>
            <a:r>
              <a:rPr kumimoji="1" lang="en-US" altLang="ja-JP" sz="2400" dirty="0" smtClean="0">
                <a:solidFill>
                  <a:srgbClr val="0066FF"/>
                </a:solidFill>
                <a:latin typeface="Symbol" pitchFamily="18" charset="2"/>
              </a:rPr>
              <a:t>D</a:t>
            </a:r>
            <a:r>
              <a:rPr kumimoji="1" lang="en-US" altLang="ja-JP" sz="2400" dirty="0" smtClean="0">
                <a:solidFill>
                  <a:srgbClr val="0066FF"/>
                </a:solidFill>
              </a:rPr>
              <a:t>T</a:t>
            </a:r>
            <a:endParaRPr kumimoji="1" lang="ja-JP" altLang="en-US" sz="2400" dirty="0">
              <a:solidFill>
                <a:srgbClr val="0066FF"/>
              </a:solidFill>
            </a:endParaRPr>
          </a:p>
        </p:txBody>
      </p:sp>
      <p:pic>
        <p:nvPicPr>
          <p:cNvPr id="57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857232"/>
            <a:ext cx="1801413" cy="1350247"/>
          </a:xfrm>
          <a:prstGeom prst="rect">
            <a:avLst/>
          </a:prstGeom>
          <a:noFill/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2285992"/>
            <a:ext cx="4071966" cy="365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右矢印 50"/>
          <p:cNvSpPr/>
          <p:nvPr/>
        </p:nvSpPr>
        <p:spPr>
          <a:xfrm>
            <a:off x="4214810" y="1285860"/>
            <a:ext cx="500066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円/楕円 52"/>
          <p:cNvSpPr/>
          <p:nvPr/>
        </p:nvSpPr>
        <p:spPr>
          <a:xfrm>
            <a:off x="4711866" y="5071043"/>
            <a:ext cx="3643338" cy="285752"/>
          </a:xfrm>
          <a:prstGeom prst="ellipse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円/楕円 57"/>
          <p:cNvSpPr/>
          <p:nvPr/>
        </p:nvSpPr>
        <p:spPr>
          <a:xfrm rot="21320308">
            <a:off x="505620" y="4862456"/>
            <a:ext cx="3643338" cy="285752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5072066" y="2428868"/>
            <a:ext cx="171745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latin typeface="Times New Roman" pitchFamily="18" charset="0"/>
                <a:cs typeface="Times New Roman" pitchFamily="18" charset="0"/>
              </a:rPr>
              <a:t>TD24 </a:t>
            </a:r>
            <a:r>
              <a:rPr lang="en-US" altLang="ja-JP" dirty="0">
                <a:latin typeface="Times New Roman" pitchFamily="18" charset="0"/>
                <a:cs typeface="Times New Roman" pitchFamily="18" charset="0"/>
              </a:rPr>
              <a:t>unloaded</a:t>
            </a:r>
            <a:r>
              <a:rPr lang="en-US" altLang="ja-JP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kumimoji="1" lang="en-US" altLang="ja-JP" dirty="0" smtClean="0">
                <a:latin typeface="Times New Roman" pitchFamily="18" charset="0"/>
                <a:cs typeface="Times New Roman" pitchFamily="18" charset="0"/>
              </a:rPr>
              <a:t>100MV/m</a:t>
            </a:r>
            <a:endParaRPr kumimoji="1" lang="ja-JP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 rot="16200000">
            <a:off x="2672001" y="3614488"/>
            <a:ext cx="358907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latin typeface="Times New Roman" pitchFamily="18" charset="0"/>
                <a:cs typeface="Times New Roman" pitchFamily="18" charset="0"/>
              </a:rPr>
              <a:t>P (MW),  </a:t>
            </a:r>
            <a:r>
              <a:rPr lang="en-US" altLang="ja-JP" dirty="0" smtClean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rPr>
              <a:t>Es (MV/m), </a:t>
            </a:r>
            <a:r>
              <a:rPr lang="en-US" altLang="ja-JP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 (MV/m), </a:t>
            </a:r>
            <a:r>
              <a:rPr lang="en-US" altLang="ja-JP" dirty="0" smtClean="0">
                <a:solidFill>
                  <a:srgbClr val="3333FF"/>
                </a:solidFill>
                <a:latin typeface="Symbol" pitchFamily="18" charset="2"/>
                <a:cs typeface="Times New Roman" pitchFamily="18" charset="0"/>
              </a:rPr>
              <a:t>D</a:t>
            </a:r>
            <a:r>
              <a:rPr lang="en-US" altLang="ja-JP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T(C), </a:t>
            </a:r>
            <a:r>
              <a:rPr lang="en-US" altLang="ja-JP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Sc*50 (MW/mm2)</a:t>
            </a:r>
            <a:endParaRPr kumimoji="1" lang="ja-JP" altLang="en-US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7572396" y="0"/>
            <a:ext cx="157160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Alexej Grudiev</a:t>
            </a:r>
            <a:endParaRPr kumimoji="1" lang="ja-JP" altLang="en-US" dirty="0"/>
          </a:p>
        </p:txBody>
      </p:sp>
      <p:sp>
        <p:nvSpPr>
          <p:cNvPr id="62" name="角丸四角形 61"/>
          <p:cNvSpPr/>
          <p:nvPr/>
        </p:nvSpPr>
        <p:spPr>
          <a:xfrm>
            <a:off x="5500694" y="5857892"/>
            <a:ext cx="2214578" cy="50006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ransition advTm="17597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pic>
        <p:nvPicPr>
          <p:cNvPr id="18434" name="Picture 2" descr="C:\Users\higo\2011\X-band\写真\セル写真\CIMG1877_r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2"/>
            <a:ext cx="2526943" cy="1741542"/>
          </a:xfrm>
          <a:prstGeom prst="rect">
            <a:avLst/>
          </a:prstGeom>
          <a:noFill/>
        </p:spPr>
      </p:pic>
      <p:grpSp>
        <p:nvGrpSpPr>
          <p:cNvPr id="3" name="グループ化 13"/>
          <p:cNvGrpSpPr/>
          <p:nvPr/>
        </p:nvGrpSpPr>
        <p:grpSpPr>
          <a:xfrm>
            <a:off x="4357686" y="1357298"/>
            <a:ext cx="3342105" cy="2469876"/>
            <a:chOff x="4500562" y="1214422"/>
            <a:chExt cx="3342105" cy="2469876"/>
          </a:xfrm>
        </p:grpSpPr>
        <p:pic>
          <p:nvPicPr>
            <p:cNvPr id="9" name="Picture 2" descr="C:\Higo\2011\X-band\Nextef\T24_Disk_#3\110308 Summary (7)\BDR vs Eacc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00562" y="1214422"/>
              <a:ext cx="3342105" cy="2469876"/>
            </a:xfrm>
            <a:prstGeom prst="rect">
              <a:avLst/>
            </a:prstGeom>
            <a:noFill/>
          </p:spPr>
        </p:pic>
        <p:cxnSp>
          <p:nvCxnSpPr>
            <p:cNvPr id="12" name="直線コネクタ 11"/>
            <p:cNvCxnSpPr/>
            <p:nvPr/>
          </p:nvCxnSpPr>
          <p:spPr>
            <a:xfrm>
              <a:off x="5012058" y="2748910"/>
              <a:ext cx="2428892" cy="1588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グループ化 14"/>
          <p:cNvGrpSpPr/>
          <p:nvPr/>
        </p:nvGrpSpPr>
        <p:grpSpPr>
          <a:xfrm>
            <a:off x="4786314" y="4071942"/>
            <a:ext cx="3286148" cy="2295087"/>
            <a:chOff x="4572000" y="3714752"/>
            <a:chExt cx="3286148" cy="2295087"/>
          </a:xfrm>
        </p:grpSpPr>
        <p:pic>
          <p:nvPicPr>
            <p:cNvPr id="10" name="Picture 4" descr="C:\Higo\2011\X-band\Nextef\T24_Disk_#3\110308 Summary (7)\BDR vs time semiLog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714752"/>
              <a:ext cx="3286148" cy="2295087"/>
            </a:xfrm>
            <a:prstGeom prst="rect">
              <a:avLst/>
            </a:prstGeom>
            <a:noFill/>
          </p:spPr>
        </p:pic>
        <p:cxnSp>
          <p:nvCxnSpPr>
            <p:cNvPr id="13" name="直線コネクタ 12"/>
            <p:cNvCxnSpPr/>
            <p:nvPr/>
          </p:nvCxnSpPr>
          <p:spPr>
            <a:xfrm>
              <a:off x="5123484" y="5140632"/>
              <a:ext cx="2428892" cy="1588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33" name="Picture 1" descr="C:\Users\higo\2011\X-band\写真\加速管写真\T24 as of initial RF meas at KEK before installatio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3214686"/>
            <a:ext cx="2500330" cy="1829069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928694"/>
          </a:xfrm>
        </p:spPr>
        <p:txBody>
          <a:bodyPr>
            <a:noAutofit/>
          </a:bodyPr>
          <a:lstStyle/>
          <a:p>
            <a:r>
              <a:rPr lang="en-US" altLang="ja-JP" dirty="0" err="1" smtClean="0">
                <a:solidFill>
                  <a:srgbClr val="0070C0"/>
                </a:solidFill>
              </a:rPr>
              <a:t>Undamped</a:t>
            </a:r>
            <a:r>
              <a:rPr lang="en-US" altLang="ja-JP" dirty="0" smtClean="0">
                <a:solidFill>
                  <a:srgbClr val="0070C0"/>
                </a:solidFill>
              </a:rPr>
              <a:t> T24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715272" y="5286388"/>
            <a:ext cx="958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/>
              <a:t>3x10</a:t>
            </a:r>
            <a:r>
              <a:rPr kumimoji="1" lang="en-US" altLang="ja-JP" sz="2400" b="1" baseline="30000" dirty="0" smtClean="0"/>
              <a:t>-7</a:t>
            </a:r>
            <a:endParaRPr kumimoji="1" lang="ja-JP" altLang="en-US" sz="2400" b="1" baseline="300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928794" y="928670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66FF"/>
                </a:solidFill>
              </a:rPr>
              <a:t>T24 was found m</a:t>
            </a:r>
            <a:r>
              <a:rPr kumimoji="1" lang="en-US" altLang="ja-JP" sz="2400" dirty="0" smtClean="0">
                <a:solidFill>
                  <a:srgbClr val="0066FF"/>
                </a:solidFill>
              </a:rPr>
              <a:t>uch better than T18</a:t>
            </a:r>
            <a:endParaRPr kumimoji="1" lang="ja-JP" altLang="en-US" sz="2400" dirty="0">
              <a:solidFill>
                <a:srgbClr val="0066FF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85786" y="5214950"/>
            <a:ext cx="3929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66FF"/>
                </a:solidFill>
              </a:rPr>
              <a:t>Faster processing</a:t>
            </a:r>
          </a:p>
          <a:p>
            <a:r>
              <a:rPr lang="en-US" altLang="ja-JP" sz="2400" dirty="0" smtClean="0">
                <a:solidFill>
                  <a:srgbClr val="0066FF"/>
                </a:solidFill>
              </a:rPr>
              <a:t>Reached l</a:t>
            </a:r>
            <a:r>
              <a:rPr kumimoji="1" lang="en-US" altLang="ja-JP" sz="2400" dirty="0" smtClean="0">
                <a:solidFill>
                  <a:srgbClr val="0066FF"/>
                </a:solidFill>
              </a:rPr>
              <a:t>ow breakdown rate</a:t>
            </a:r>
            <a:endParaRPr kumimoji="1" lang="ja-JP" altLang="en-US" sz="24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  <p:transition advTm="2964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higo\2012\X-band\TD24_disk_#4\120311 Summary(12) summary before CLIC pulse\120311 TD24#4 BDR at 252ns detai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3" y="414110"/>
            <a:ext cx="7697444" cy="5800972"/>
          </a:xfrm>
          <a:prstGeom prst="rect">
            <a:avLst/>
          </a:prstGeom>
          <a:noFill/>
        </p:spPr>
      </p:pic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B03C6-D607-4C19-864C-F52C13ADFC3A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285860"/>
          </a:xfrm>
          <a:solidFill>
            <a:schemeClr val="bg1"/>
          </a:solidFill>
        </p:spPr>
        <p:txBody>
          <a:bodyPr/>
          <a:lstStyle/>
          <a:p>
            <a:r>
              <a:rPr lang="en-US" altLang="ja-JP" dirty="0" smtClean="0">
                <a:solidFill>
                  <a:srgbClr val="0070C0"/>
                </a:solidFill>
              </a:rPr>
              <a:t>D</a:t>
            </a:r>
            <a:r>
              <a:rPr lang="en-US" altLang="ja-JP" dirty="0" smtClean="0">
                <a:solidFill>
                  <a:srgbClr val="0070C0"/>
                </a:solidFill>
              </a:rPr>
              <a:t>amped TD24#4 at 252ns</a:t>
            </a:r>
            <a:endParaRPr kumimoji="1" lang="ja-JP" altLang="en-US" dirty="0"/>
          </a:p>
        </p:txBody>
      </p:sp>
      <p:sp>
        <p:nvSpPr>
          <p:cNvPr id="8" name="下矢印 7"/>
          <p:cNvSpPr/>
          <p:nvPr/>
        </p:nvSpPr>
        <p:spPr>
          <a:xfrm rot="19935934">
            <a:off x="3806481" y="2999945"/>
            <a:ext cx="428628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higo\2011\X-band\TD24_disk_#4\111218 Summary (8)\BDR summary T24 and TD2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7850388" cy="5500353"/>
          </a:xfrm>
          <a:prstGeom prst="rect">
            <a:avLst/>
          </a:prstGeom>
          <a:noFill/>
        </p:spPr>
      </p:pic>
      <p:sp>
        <p:nvSpPr>
          <p:cNvPr id="4" name="テキスト ボックス 3"/>
          <p:cNvSpPr txBox="1"/>
          <p:nvPr/>
        </p:nvSpPr>
        <p:spPr>
          <a:xfrm>
            <a:off x="500002" y="614364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Lines are only for guide for eye and drawn all with the same slope as that of T24 at 40 hr.</a:t>
            </a:r>
          </a:p>
        </p:txBody>
      </p:sp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1142976" y="0"/>
            <a:ext cx="6072198" cy="785794"/>
          </a:xfrm>
        </p:spPr>
        <p:txBody>
          <a:bodyPr>
            <a:noAutofit/>
          </a:bodyPr>
          <a:lstStyle/>
          <a:p>
            <a:r>
              <a:rPr kumimoji="1" lang="en-US" altLang="ja-JP" sz="4800" dirty="0" smtClean="0">
                <a:solidFill>
                  <a:srgbClr val="C00000"/>
                </a:solidFill>
              </a:rPr>
              <a:t>Damped</a:t>
            </a:r>
            <a:r>
              <a:rPr kumimoji="1" lang="en-US" altLang="ja-JP" sz="4800" dirty="0" smtClean="0">
                <a:solidFill>
                  <a:srgbClr val="0070C0"/>
                </a:solidFill>
              </a:rPr>
              <a:t> </a:t>
            </a:r>
            <a:r>
              <a:rPr kumimoji="1" lang="en-US" altLang="ja-JP" sz="4800" dirty="0" err="1" smtClean="0">
                <a:solidFill>
                  <a:srgbClr val="0070C0"/>
                </a:solidFill>
              </a:rPr>
              <a:t>vs</a:t>
            </a:r>
            <a:r>
              <a:rPr kumimoji="1" lang="en-US" altLang="ja-JP" sz="4800" dirty="0" smtClean="0">
                <a:solidFill>
                  <a:srgbClr val="0070C0"/>
                </a:solidFill>
              </a:rPr>
              <a:t> </a:t>
            </a:r>
            <a:r>
              <a:rPr kumimoji="1" lang="en-US" altLang="ja-JP" sz="4800" dirty="0" err="1" smtClean="0">
                <a:solidFill>
                  <a:srgbClr val="00B050"/>
                </a:solidFill>
              </a:rPr>
              <a:t>undamped</a:t>
            </a:r>
            <a:endParaRPr kumimoji="1" lang="ja-JP" altLang="en-US" sz="4800" dirty="0">
              <a:solidFill>
                <a:srgbClr val="00B050"/>
              </a:solidFill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B03C6-D607-4C19-864C-F52C13ADFC3A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pic>
        <p:nvPicPr>
          <p:cNvPr id="6" name="Picture 3" descr="C:\Higo\2011\Report and Papers\110516 SLAC Collaboration meeting\damped cell 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500306"/>
            <a:ext cx="950707" cy="714068"/>
          </a:xfrm>
          <a:prstGeom prst="rect">
            <a:avLst/>
          </a:prstGeom>
          <a:noFill/>
        </p:spPr>
      </p:pic>
      <p:pic>
        <p:nvPicPr>
          <p:cNvPr id="7" name="Picture 2" descr="C:\Higo\2011\Report and Papers\110516 SLAC Collaboration meeting\undamped cell 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286256"/>
            <a:ext cx="711038" cy="694786"/>
          </a:xfrm>
          <a:prstGeom prst="rect">
            <a:avLst/>
          </a:prstGeom>
          <a:noFill/>
        </p:spPr>
      </p:pic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13" name="フッター プレースホルダ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10" name="下矢印 9"/>
          <p:cNvSpPr/>
          <p:nvPr/>
        </p:nvSpPr>
        <p:spPr>
          <a:xfrm rot="18999830">
            <a:off x="4628646" y="2922348"/>
            <a:ext cx="503128" cy="2059389"/>
          </a:xfrm>
          <a:prstGeom prst="down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下矢印 13"/>
          <p:cNvSpPr/>
          <p:nvPr/>
        </p:nvSpPr>
        <p:spPr>
          <a:xfrm rot="18999830">
            <a:off x="4704737" y="2390546"/>
            <a:ext cx="297092" cy="50486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higo\2011\X-band\TD24_disk_#4\111218 Summary (8)\BDR TD24 at 252 and 412 nse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7598465" cy="5429287"/>
          </a:xfrm>
          <a:prstGeom prst="rect">
            <a:avLst/>
          </a:prstGeom>
          <a:noFill/>
        </p:spPr>
      </p:pic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B03C6-D607-4C19-864C-F52C13ADFC3A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1429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0000FF"/>
                </a:solidFill>
              </a:rPr>
              <a:t>More frequent breakdowns in longer pulse</a:t>
            </a:r>
            <a:endParaRPr kumimoji="1" lang="ja-JP" altLang="en-US" sz="4000" dirty="0">
              <a:solidFill>
                <a:srgbClr val="0000FF"/>
              </a:solidFill>
            </a:endParaRPr>
          </a:p>
        </p:txBody>
      </p:sp>
      <p:sp>
        <p:nvSpPr>
          <p:cNvPr id="6" name="右矢印 5"/>
          <p:cNvSpPr/>
          <p:nvPr/>
        </p:nvSpPr>
        <p:spPr>
          <a:xfrm rot="16200000">
            <a:off x="2786082" y="3500438"/>
            <a:ext cx="392909" cy="392909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572100" y="2571744"/>
            <a:ext cx="357190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Not easy to say only from this figure, but longer pulse makes more frequent breakdowns.</a:t>
            </a:r>
          </a:p>
          <a:p>
            <a:endParaRPr lang="en-US" altLang="ja-JP" sz="2400" dirty="0" smtClean="0">
              <a:solidFill>
                <a:srgbClr val="0070C0"/>
              </a:solidFill>
            </a:endParaRPr>
          </a:p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Investigate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CLIC pulse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: effectively shorter pulse.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sp>
        <p:nvSpPr>
          <p:cNvPr id="8" name="下矢印 7"/>
          <p:cNvSpPr/>
          <p:nvPr/>
        </p:nvSpPr>
        <p:spPr>
          <a:xfrm>
            <a:off x="6929454" y="4143380"/>
            <a:ext cx="785818" cy="285752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kumimoji="1" lang="en-US" altLang="ja-JP" b="1" dirty="0" smtClean="0">
                <a:solidFill>
                  <a:srgbClr val="0000FF"/>
                </a:solidFill>
              </a:rPr>
              <a:t>Nominal CLIC pulse</a:t>
            </a:r>
            <a:endParaRPr kumimoji="1" lang="ja-JP" altLang="en-US" b="1" dirty="0">
              <a:solidFill>
                <a:srgbClr val="0000FF"/>
              </a:solidFill>
            </a:endParaRPr>
          </a:p>
        </p:txBody>
      </p:sp>
      <p:pic>
        <p:nvPicPr>
          <p:cNvPr id="5122" name="Picture 2" descr="C:\Users\higo\2012\X-band\TD24_disk_#4\120228 CLIC pulse operation in TDS scope\00_00_04-TDS_R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178704"/>
            <a:ext cx="6858048" cy="5143536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3929058" y="2000240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 smtClean="0">
                <a:solidFill>
                  <a:srgbClr val="0000FF"/>
                </a:solidFill>
              </a:rPr>
              <a:t>F(CLIC)</a:t>
            </a:r>
            <a:endParaRPr kumimoji="1" lang="ja-JP" altLang="en-US" sz="3200" b="1" dirty="0">
              <a:solidFill>
                <a:srgbClr val="0000FF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929058" y="292893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 smtClean="0">
                <a:solidFill>
                  <a:srgbClr val="00B0F0"/>
                </a:solidFill>
              </a:rPr>
              <a:t>Rs</a:t>
            </a:r>
            <a:endParaRPr kumimoji="1" lang="ja-JP" altLang="en-US" sz="3200" b="1" dirty="0">
              <a:solidFill>
                <a:srgbClr val="00B0F0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000232" y="4429132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err="1" smtClean="0">
                <a:solidFill>
                  <a:srgbClr val="33CC33"/>
                </a:solidFill>
              </a:rPr>
              <a:t>Tr</a:t>
            </a:r>
            <a:endParaRPr kumimoji="1" lang="ja-JP" altLang="en-US" sz="3200" b="1" dirty="0">
              <a:solidFill>
                <a:srgbClr val="33CC33"/>
              </a:solidFill>
            </a:endParaRPr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Contents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71472" y="1285860"/>
            <a:ext cx="8115328" cy="4840303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Status of </a:t>
            </a:r>
            <a:r>
              <a:rPr lang="en-US" altLang="ja-JP" dirty="0" smtClean="0">
                <a:solidFill>
                  <a:srgbClr val="0000FF"/>
                </a:solidFill>
              </a:rPr>
              <a:t>Japan and KEK </a:t>
            </a:r>
            <a:r>
              <a:rPr lang="en-US" altLang="ja-JP" dirty="0" smtClean="0"/>
              <a:t>under recovery</a:t>
            </a:r>
          </a:p>
          <a:p>
            <a:r>
              <a:rPr kumimoji="1" lang="en-US" altLang="ja-JP" dirty="0" smtClean="0"/>
              <a:t>Normal conducting </a:t>
            </a:r>
            <a:r>
              <a:rPr kumimoji="1" lang="en-US" altLang="ja-JP" dirty="0" smtClean="0">
                <a:solidFill>
                  <a:srgbClr val="0000FF"/>
                </a:solidFill>
              </a:rPr>
              <a:t>X-band studies </a:t>
            </a:r>
            <a:r>
              <a:rPr kumimoji="1" lang="en-US" altLang="ja-JP" dirty="0" smtClean="0"/>
              <a:t>at KEK</a:t>
            </a:r>
          </a:p>
          <a:p>
            <a:r>
              <a:rPr lang="en-US" altLang="ja-JP" dirty="0" smtClean="0"/>
              <a:t>C</a:t>
            </a:r>
            <a:r>
              <a:rPr kumimoji="1" lang="en-US" altLang="ja-JP" dirty="0" smtClean="0"/>
              <a:t>omparison of </a:t>
            </a:r>
            <a:r>
              <a:rPr lang="en-US" altLang="ja-JP" dirty="0" smtClean="0"/>
              <a:t>four CLIC prototype structures</a:t>
            </a:r>
          </a:p>
          <a:p>
            <a:r>
              <a:rPr lang="en-US" altLang="ja-JP" dirty="0" err="1" smtClean="0">
                <a:solidFill>
                  <a:srgbClr val="0000FF"/>
                </a:solidFill>
              </a:rPr>
              <a:t>Undamped</a:t>
            </a:r>
            <a:r>
              <a:rPr lang="en-US" altLang="ja-JP" dirty="0" smtClean="0"/>
              <a:t> </a:t>
            </a:r>
            <a:r>
              <a:rPr lang="en-US" altLang="ja-JP" dirty="0" smtClean="0"/>
              <a:t>prototype T24 </a:t>
            </a:r>
            <a:r>
              <a:rPr lang="en-US" altLang="ja-JP" dirty="0" smtClean="0"/>
              <a:t>result</a:t>
            </a:r>
          </a:p>
          <a:p>
            <a:r>
              <a:rPr kumimoji="1" lang="en-US" altLang="ja-JP" dirty="0" smtClean="0">
                <a:solidFill>
                  <a:srgbClr val="0000FF"/>
                </a:solidFill>
              </a:rPr>
              <a:t>Damped</a:t>
            </a:r>
            <a:r>
              <a:rPr kumimoji="1" lang="en-US" altLang="ja-JP" dirty="0" smtClean="0"/>
              <a:t> </a:t>
            </a:r>
            <a:r>
              <a:rPr kumimoji="1" lang="en-US" altLang="ja-JP" dirty="0" smtClean="0"/>
              <a:t>prototype TD24 </a:t>
            </a:r>
            <a:r>
              <a:rPr kumimoji="1" lang="en-US" altLang="ja-JP" dirty="0" smtClean="0"/>
              <a:t>result </a:t>
            </a:r>
            <a:r>
              <a:rPr kumimoji="1" lang="en-US" altLang="ja-JP" dirty="0" smtClean="0"/>
              <a:t>(in </a:t>
            </a:r>
            <a:r>
              <a:rPr kumimoji="1" lang="en-US" altLang="ja-JP" dirty="0" smtClean="0"/>
              <a:t>operation)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CLIC pulse </a:t>
            </a:r>
            <a:r>
              <a:rPr lang="en-US" altLang="ja-JP" dirty="0" smtClean="0"/>
              <a:t>operation</a:t>
            </a:r>
          </a:p>
          <a:p>
            <a:r>
              <a:rPr lang="en-US" altLang="ja-JP" dirty="0" smtClean="0"/>
              <a:t>Effort to </a:t>
            </a:r>
            <a:r>
              <a:rPr lang="en-US" altLang="ja-JP" dirty="0" smtClean="0">
                <a:solidFill>
                  <a:srgbClr val="0000FF"/>
                </a:solidFill>
              </a:rPr>
              <a:t>identify t</a:t>
            </a:r>
            <a:r>
              <a:rPr kumimoji="1" lang="en-US" altLang="ja-JP" dirty="0" smtClean="0">
                <a:solidFill>
                  <a:srgbClr val="0000FF"/>
                </a:solidFill>
              </a:rPr>
              <a:t>rigger </a:t>
            </a:r>
            <a:r>
              <a:rPr kumimoji="1" lang="en-US" altLang="ja-JP" dirty="0" smtClean="0"/>
              <a:t>source </a:t>
            </a:r>
            <a:r>
              <a:rPr kumimoji="1" lang="en-US" altLang="ja-JP" dirty="0" smtClean="0"/>
              <a:t>leading to suppress </a:t>
            </a:r>
            <a:r>
              <a:rPr kumimoji="1" lang="en-US" altLang="ja-JP" dirty="0" smtClean="0"/>
              <a:t>breakdowns</a:t>
            </a:r>
          </a:p>
          <a:p>
            <a:endParaRPr kumimoji="1" lang="en-US" altLang="ja-JP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5752" y="928670"/>
            <a:ext cx="3857620" cy="5000660"/>
          </a:xfrm>
        </p:spPr>
        <p:txBody>
          <a:bodyPr>
            <a:normAutofit/>
          </a:bodyPr>
          <a:lstStyle/>
          <a:p>
            <a:r>
              <a:rPr lang="en-US" altLang="ja-JP" sz="3600" dirty="0" smtClean="0">
                <a:solidFill>
                  <a:srgbClr val="0000FF"/>
                </a:solidFill>
              </a:rPr>
              <a:t>Only 3 </a:t>
            </a:r>
            <a:r>
              <a:rPr lang="en-US" altLang="ja-JP" sz="3600" dirty="0">
                <a:solidFill>
                  <a:srgbClr val="0000FF"/>
                </a:solidFill>
              </a:rPr>
              <a:t>breakdowns in 484 </a:t>
            </a:r>
            <a:r>
              <a:rPr lang="en-US" altLang="ja-JP" sz="3600" dirty="0" smtClean="0">
                <a:solidFill>
                  <a:srgbClr val="0000FF"/>
                </a:solidFill>
              </a:rPr>
              <a:t>hour </a:t>
            </a:r>
            <a:r>
              <a:rPr lang="en-US" altLang="ja-JP" sz="3600" dirty="0" smtClean="0">
                <a:solidFill>
                  <a:srgbClr val="0000FF"/>
                </a:solidFill>
              </a:rPr>
              <a:t>operation with CLIC pulse at FLT=100MV/m</a:t>
            </a:r>
            <a:br>
              <a:rPr lang="en-US" altLang="ja-JP" sz="3600" dirty="0" smtClean="0">
                <a:solidFill>
                  <a:srgbClr val="0000FF"/>
                </a:solidFill>
              </a:rPr>
            </a:br>
            <a:r>
              <a:rPr lang="en-US" altLang="ja-JP" sz="3600" dirty="0" smtClean="0">
                <a:solidFill>
                  <a:srgbClr val="0000FF"/>
                </a:solidFill>
              </a:rPr>
              <a:t/>
            </a:r>
            <a:br>
              <a:rPr lang="en-US" altLang="ja-JP" sz="3600" dirty="0" smtClean="0">
                <a:solidFill>
                  <a:srgbClr val="0000FF"/>
                </a:solidFill>
              </a:rPr>
            </a:br>
            <a:r>
              <a:rPr lang="en-US" altLang="ja-JP" sz="3600" dirty="0">
                <a:solidFill>
                  <a:srgbClr val="0000FF"/>
                </a:solidFill>
              </a:rPr>
              <a:t/>
            </a:r>
            <a:br>
              <a:rPr lang="en-US" altLang="ja-JP" sz="3600" dirty="0">
                <a:solidFill>
                  <a:srgbClr val="0000FF"/>
                </a:solidFill>
              </a:rPr>
            </a:br>
            <a:r>
              <a:rPr lang="en-US" altLang="ja-JP" sz="3600" dirty="0" smtClean="0">
                <a:solidFill>
                  <a:srgbClr val="0000FF"/>
                </a:solidFill>
              </a:rPr>
              <a:t>1.6x10</a:t>
            </a:r>
            <a:r>
              <a:rPr lang="en-US" altLang="ja-JP" sz="3600" baseline="30000" dirty="0" smtClean="0">
                <a:solidFill>
                  <a:srgbClr val="0000FF"/>
                </a:solidFill>
              </a:rPr>
              <a:t>-7</a:t>
            </a:r>
            <a:r>
              <a:rPr lang="en-US" altLang="ja-JP" sz="3600" dirty="0" smtClean="0">
                <a:solidFill>
                  <a:srgbClr val="0000FF"/>
                </a:solidFill>
              </a:rPr>
              <a:t> </a:t>
            </a:r>
            <a:r>
              <a:rPr lang="en-US" altLang="ja-JP" sz="3600" dirty="0" err="1" smtClean="0">
                <a:solidFill>
                  <a:srgbClr val="0000FF"/>
                </a:solidFill>
              </a:rPr>
              <a:t>bpp</a:t>
            </a:r>
            <a:r>
              <a:rPr lang="en-US" altLang="ja-JP" sz="3600" dirty="0" smtClean="0">
                <a:solidFill>
                  <a:srgbClr val="0000FF"/>
                </a:solidFill>
              </a:rPr>
              <a:t>/m</a:t>
            </a:r>
            <a:endParaRPr kumimoji="1" lang="ja-JP" altLang="en-US" sz="3600" dirty="0"/>
          </a:p>
        </p:txBody>
      </p:sp>
      <p:pic>
        <p:nvPicPr>
          <p:cNvPr id="1026" name="Picture 2" descr="C:\Users\higo\2012\X-band\TD24_disk_#4\120329 Summary (13)\Run_83 ACC-BD 2 events\Runno_20120307_094349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1876"/>
            <a:ext cx="3808969" cy="2857520"/>
          </a:xfrm>
          <a:prstGeom prst="rect">
            <a:avLst/>
          </a:prstGeom>
          <a:noFill/>
        </p:spPr>
      </p:pic>
      <p:pic>
        <p:nvPicPr>
          <p:cNvPr id="1027" name="Picture 3" descr="C:\Users\higo\2012\X-band\TD24_disk_#4\120329 Summary (13)\Run_83 ACC-BD 2 events\Runno_20120307_094349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500042"/>
            <a:ext cx="4094642" cy="3071834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6072198" y="714356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00FF00"/>
                </a:solidFill>
              </a:rPr>
              <a:t>ACC-IN</a:t>
            </a:r>
            <a:endParaRPr kumimoji="1" lang="ja-JP" altLang="en-US" sz="2000" b="1" dirty="0">
              <a:solidFill>
                <a:srgbClr val="00FF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857752" y="1643050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00FF00"/>
                </a:solidFill>
              </a:rPr>
              <a:t>Rs</a:t>
            </a:r>
            <a:endParaRPr kumimoji="1" lang="ja-JP" altLang="en-US" sz="2000" b="1" dirty="0">
              <a:solidFill>
                <a:srgbClr val="00FF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786314" y="2571744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err="1" smtClean="0">
                <a:solidFill>
                  <a:srgbClr val="00FF00"/>
                </a:solidFill>
              </a:rPr>
              <a:t>Tr</a:t>
            </a:r>
            <a:endParaRPr kumimoji="1" lang="ja-JP" altLang="en-US" sz="2000" b="1" dirty="0">
              <a:solidFill>
                <a:srgbClr val="00FF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643702" y="4071942"/>
            <a:ext cx="509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00FF00"/>
                </a:solidFill>
              </a:rPr>
              <a:t>Rs</a:t>
            </a:r>
            <a:endParaRPr kumimoji="1" lang="ja-JP" altLang="en-US" sz="2000" b="1" dirty="0">
              <a:solidFill>
                <a:srgbClr val="00FF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715008" y="4357694"/>
            <a:ext cx="509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0000FF"/>
                </a:solidFill>
              </a:rPr>
              <a:t>F</a:t>
            </a:r>
            <a:endParaRPr kumimoji="1" lang="ja-JP" altLang="en-US" sz="2000" b="1" dirty="0">
              <a:solidFill>
                <a:srgbClr val="0000FF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072066" y="5572140"/>
            <a:ext cx="938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0000FF"/>
                </a:solidFill>
              </a:rPr>
              <a:t>FC-UP</a:t>
            </a:r>
            <a:endParaRPr kumimoji="1" lang="ja-JP" altLang="en-US" sz="2000" b="1" dirty="0">
              <a:solidFill>
                <a:srgbClr val="0000FF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500826" y="5572140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FF0000"/>
                </a:solidFill>
              </a:rPr>
              <a:t>FC-Mid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下矢印 16"/>
          <p:cNvSpPr/>
          <p:nvPr/>
        </p:nvSpPr>
        <p:spPr>
          <a:xfrm>
            <a:off x="1714480" y="4214818"/>
            <a:ext cx="1143008" cy="642942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日付プレースホル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18" name="フッター プレースホルダ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kumimoji="1" lang="en-US" altLang="ja-JP" dirty="0" smtClean="0">
                <a:solidFill>
                  <a:srgbClr val="0000FF"/>
                </a:solidFill>
              </a:rPr>
              <a:t>CLIC pulse at 110 MV/m till to date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pic>
        <p:nvPicPr>
          <p:cNvPr id="1026" name="Picture 2" descr="C:\Users\higo\2012\X-band\TD24_disk_#4\120414 CLIC pulse shape at 110MVm\run86_BD VS Time-category-120417_2050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6667" y="2357430"/>
            <a:ext cx="5237333" cy="3929090"/>
          </a:xfrm>
          <a:prstGeom prst="rect">
            <a:avLst/>
          </a:prstGeom>
          <a:noFill/>
        </p:spPr>
      </p:pic>
      <p:pic>
        <p:nvPicPr>
          <p:cNvPr id="1027" name="Picture 3" descr="C:\Users\higo\2012\X-band\TD24_disk_#4\120414 CLIC pulse shape at 110MVm\Run 8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00108"/>
            <a:ext cx="5605476" cy="1574092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428596" y="3071810"/>
            <a:ext cx="37147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Operated for 77 hours and encountered 41 ACC-BD.</a:t>
            </a:r>
          </a:p>
          <a:p>
            <a:endParaRPr lang="en-US" altLang="ja-JP" sz="2400" dirty="0" smtClean="0"/>
          </a:p>
          <a:p>
            <a:r>
              <a:rPr kumimoji="1" lang="en-US" altLang="ja-JP" sz="2400" dirty="0" smtClean="0"/>
              <a:t>It results in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1.4X10</a:t>
            </a:r>
            <a:r>
              <a:rPr kumimoji="1" lang="en-US" altLang="ja-JP" sz="2400" baseline="30000" dirty="0" smtClean="0">
                <a:solidFill>
                  <a:srgbClr val="FF0000"/>
                </a:solidFill>
              </a:rPr>
              <a:t>-5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 </a:t>
            </a:r>
            <a:r>
              <a:rPr kumimoji="1" lang="en-US" altLang="ja-JP" sz="2400" dirty="0" err="1" smtClean="0">
                <a:solidFill>
                  <a:srgbClr val="FF0000"/>
                </a:solidFill>
              </a:rPr>
              <a:t>bpp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/m</a:t>
            </a:r>
            <a:r>
              <a:rPr kumimoji="1" lang="en-US" altLang="ja-JP" sz="2400" dirty="0" smtClean="0"/>
              <a:t>.</a:t>
            </a:r>
          </a:p>
          <a:p>
            <a:endParaRPr lang="en-US" altLang="ja-JP" sz="2400" dirty="0" smtClean="0"/>
          </a:p>
          <a:p>
            <a:r>
              <a:rPr kumimoji="1" lang="en-US" altLang="ja-JP" sz="2400" dirty="0" smtClean="0"/>
              <a:t>BD’s are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bunched in time</a:t>
            </a:r>
            <a:r>
              <a:rPr kumimoji="1" lang="en-US" altLang="ja-JP" sz="2400" dirty="0" smtClean="0"/>
              <a:t>.</a:t>
            </a:r>
          </a:p>
          <a:p>
            <a:r>
              <a:rPr lang="en-US" altLang="ja-JP" sz="2400" dirty="0" smtClean="0"/>
              <a:t>BD’s are mostly </a:t>
            </a:r>
            <a:r>
              <a:rPr lang="en-US" altLang="ja-JP" sz="2400" dirty="0" smtClean="0">
                <a:solidFill>
                  <a:srgbClr val="FF0000"/>
                </a:solidFill>
              </a:rPr>
              <a:t>associated with first-pulse BD’s</a:t>
            </a:r>
            <a:r>
              <a:rPr lang="en-US" altLang="ja-JP" sz="2400" dirty="0" smtClean="0"/>
              <a:t>.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072330" y="4214818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FF0000"/>
                </a:solidFill>
              </a:rPr>
              <a:t>ACC-BD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643438" y="400050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>
                <a:solidFill>
                  <a:srgbClr val="0070C0"/>
                </a:solidFill>
              </a:rPr>
              <a:t>1</a:t>
            </a:r>
            <a:r>
              <a:rPr lang="en-US" altLang="ja-JP" sz="2400" b="1" baseline="30000" dirty="0" smtClean="0">
                <a:solidFill>
                  <a:srgbClr val="0070C0"/>
                </a:solidFill>
              </a:rPr>
              <a:t>st</a:t>
            </a:r>
            <a:r>
              <a:rPr lang="en-US" altLang="ja-JP" sz="2400" b="1" dirty="0" smtClean="0">
                <a:solidFill>
                  <a:srgbClr val="0070C0"/>
                </a:solidFill>
              </a:rPr>
              <a:t> pulse</a:t>
            </a:r>
            <a:r>
              <a:rPr kumimoji="1" lang="en-US" altLang="ja-JP" sz="2400" b="1" dirty="0" smtClean="0">
                <a:solidFill>
                  <a:srgbClr val="0070C0"/>
                </a:solidFill>
              </a:rPr>
              <a:t>-BD</a:t>
            </a:r>
            <a:endParaRPr kumimoji="1" lang="ja-JP" altLang="en-US" sz="2400" b="1" dirty="0">
              <a:solidFill>
                <a:srgbClr val="0070C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643306" y="1000108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0070C0"/>
                </a:solidFill>
              </a:rPr>
              <a:t>ACC-IN power</a:t>
            </a:r>
            <a:endParaRPr kumimoji="1" lang="ja-JP" alt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スライド番号プレースホル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36F1B-6B5D-4C3F-B7F5-DE096BCA5DF3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pic>
        <p:nvPicPr>
          <p:cNvPr id="1026" name="Picture 2" descr="C:\Users\higo\2012\X-band\TD24_disk_#4\120329 Summary (13)\BDR TD24#4 till 1203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748357" cy="6143668"/>
          </a:xfrm>
          <a:prstGeom prst="rect">
            <a:avLst/>
          </a:prstGeom>
          <a:noFill/>
        </p:spPr>
      </p:pic>
      <p:sp>
        <p:nvSpPr>
          <p:cNvPr id="4" name="円/楕円 3"/>
          <p:cNvSpPr/>
          <p:nvPr/>
        </p:nvSpPr>
        <p:spPr>
          <a:xfrm>
            <a:off x="3428992" y="5143512"/>
            <a:ext cx="500066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0000FF"/>
                </a:solidFill>
              </a:rPr>
              <a:t>TD24#4  BDR </a:t>
            </a:r>
            <a:r>
              <a:rPr kumimoji="1" lang="en-US" altLang="ja-JP" sz="4000" b="1" dirty="0" smtClean="0">
                <a:solidFill>
                  <a:srgbClr val="0000FF"/>
                </a:solidFill>
              </a:rPr>
              <a:t>with CLIC pulse </a:t>
            </a:r>
            <a:endParaRPr kumimoji="1" lang="en-US" altLang="ja-JP" sz="4000" b="1" dirty="0" smtClean="0">
              <a:solidFill>
                <a:srgbClr val="0000FF"/>
              </a:solidFill>
            </a:endParaRPr>
          </a:p>
          <a:p>
            <a:pPr algn="ctr"/>
            <a:r>
              <a:rPr kumimoji="1" lang="en-US" altLang="ja-JP" sz="4000" b="1" dirty="0" smtClean="0">
                <a:solidFill>
                  <a:srgbClr val="0000FF"/>
                </a:solidFill>
              </a:rPr>
              <a:t>at </a:t>
            </a:r>
            <a:r>
              <a:rPr kumimoji="1" lang="en-US" altLang="ja-JP" sz="4000" b="1" dirty="0" smtClean="0">
                <a:solidFill>
                  <a:srgbClr val="0000FF"/>
                </a:solidFill>
              </a:rPr>
              <a:t>FLT=100MV/m</a:t>
            </a:r>
            <a:endParaRPr kumimoji="1" lang="ja-JP" altLang="en-US" sz="4000" b="1" dirty="0">
              <a:solidFill>
                <a:srgbClr val="0000FF"/>
              </a:solidFill>
            </a:endParaRPr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 rot="3121639">
            <a:off x="5621825" y="3188518"/>
            <a:ext cx="231526" cy="2390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5500694" y="3071810"/>
            <a:ext cx="500066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4929190" y="5143512"/>
            <a:ext cx="428628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4857752" y="5214950"/>
            <a:ext cx="3714776" cy="2857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コネクタ 13"/>
          <p:cNvCxnSpPr/>
          <p:nvPr/>
        </p:nvCxnSpPr>
        <p:spPr>
          <a:xfrm rot="5400000">
            <a:off x="3571868" y="2500306"/>
            <a:ext cx="3000396" cy="3000396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Tm="3354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2852"/>
            <a:ext cx="8929718" cy="1142984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Single-cell studies </a:t>
            </a:r>
            <a:br>
              <a:rPr lang="en-US" altLang="ja-JP" dirty="0" smtClean="0"/>
            </a:br>
            <a:r>
              <a:rPr lang="en-US" altLang="ja-JP" dirty="0" smtClean="0"/>
              <a:t>in preparation or in mind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071538" y="1428736"/>
            <a:ext cx="7429552" cy="4554551"/>
          </a:xfrm>
        </p:spPr>
        <p:txBody>
          <a:bodyPr>
            <a:normAutofit lnSpcReduction="10000"/>
          </a:bodyPr>
          <a:lstStyle/>
          <a:p>
            <a:r>
              <a:rPr lang="en-US" altLang="ja-JP" dirty="0" smtClean="0"/>
              <a:t>Explore </a:t>
            </a:r>
            <a:r>
              <a:rPr lang="en-US" altLang="ja-JP" dirty="0" smtClean="0">
                <a:solidFill>
                  <a:srgbClr val="0066FF"/>
                </a:solidFill>
              </a:rPr>
              <a:t>basic research </a:t>
            </a:r>
            <a:r>
              <a:rPr lang="en-US" altLang="ja-JP" dirty="0" smtClean="0"/>
              <a:t>in a simple geometry </a:t>
            </a:r>
          </a:p>
          <a:p>
            <a:r>
              <a:rPr lang="en-US" altLang="ja-JP" dirty="0" smtClean="0"/>
              <a:t>Center cell is such as the following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>
                <a:solidFill>
                  <a:srgbClr val="0066FF"/>
                </a:solidFill>
              </a:rPr>
              <a:t>Standard</a:t>
            </a:r>
            <a:r>
              <a:rPr lang="en-US" altLang="ja-JP" dirty="0" smtClean="0"/>
              <a:t>: KEK made – SLAC test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/>
              <a:t>Nominal: </a:t>
            </a:r>
            <a:r>
              <a:rPr lang="en-US" altLang="ja-JP" dirty="0" smtClean="0">
                <a:solidFill>
                  <a:srgbClr val="0066FF"/>
                </a:solidFill>
              </a:rPr>
              <a:t>Heavily-damped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/>
              <a:t>Made of </a:t>
            </a:r>
            <a:r>
              <a:rPr lang="en-US" altLang="ja-JP" dirty="0" smtClean="0">
                <a:solidFill>
                  <a:srgbClr val="0066FF"/>
                </a:solidFill>
              </a:rPr>
              <a:t>large-grain material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err="1" smtClean="0"/>
              <a:t>Undamped</a:t>
            </a:r>
            <a:r>
              <a:rPr lang="en-US" altLang="ja-JP" dirty="0" smtClean="0"/>
              <a:t> but </a:t>
            </a:r>
            <a:r>
              <a:rPr lang="en-US" altLang="ja-JP" dirty="0" smtClean="0">
                <a:solidFill>
                  <a:srgbClr val="0066FF"/>
                </a:solidFill>
              </a:rPr>
              <a:t>all-milled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/>
              <a:t>All milled </a:t>
            </a:r>
            <a:r>
              <a:rPr lang="en-US" altLang="ja-JP" dirty="0" smtClean="0">
                <a:solidFill>
                  <a:srgbClr val="0066FF"/>
                </a:solidFill>
              </a:rPr>
              <a:t>quadrant</a:t>
            </a:r>
            <a:r>
              <a:rPr lang="en-US" altLang="ja-JP" dirty="0" smtClean="0"/>
              <a:t> type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>
                <a:solidFill>
                  <a:srgbClr val="0066FF"/>
                </a:solidFill>
              </a:rPr>
              <a:t>Choke-mode</a:t>
            </a:r>
            <a:r>
              <a:rPr lang="en-US" altLang="ja-JP" dirty="0" smtClean="0"/>
              <a:t> type</a:t>
            </a:r>
          </a:p>
          <a:p>
            <a:pPr marL="971550" lvl="1" indent="-514350">
              <a:buFont typeface="+mj-lt"/>
              <a:buAutoNum type="arabicPeriod"/>
            </a:pPr>
            <a:endParaRPr lang="en-US" altLang="ja-JP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1285852" y="2857496"/>
            <a:ext cx="5643602" cy="20002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43636" y="4500570"/>
            <a:ext cx="228601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These are under preparation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27659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14290"/>
            <a:ext cx="5357818" cy="928670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olidFill>
                  <a:srgbClr val="0066FF"/>
                </a:solidFill>
              </a:rPr>
              <a:t>Basic study setups</a:t>
            </a:r>
            <a:endParaRPr kumimoji="1" lang="ja-JP" altLang="en-US" dirty="0">
              <a:solidFill>
                <a:srgbClr val="0066FF"/>
              </a:solidFill>
            </a:endParaRPr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29D70-D49F-4A7A-A1C2-47CFE89D873B}" type="slidenum">
              <a:rPr kumimoji="1" lang="ja-JP" altLang="en-US" smtClean="0"/>
              <a:pPr/>
              <a:t>24</a:t>
            </a:fld>
            <a:endParaRPr kumimoji="1" lang="ja-JP" altLang="en-US" dirty="0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dirty="0" smtClean="0"/>
              <a:t>2012/4/18</a:t>
            </a:r>
            <a:endParaRPr kumimoji="1" lang="ja-JP" altLang="en-US" dirty="0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High Gradient Workshop (Higo)</a:t>
            </a:r>
            <a:endParaRPr kumimoji="1" lang="ja-JP" altLang="en-US" dirty="0"/>
          </a:p>
        </p:txBody>
      </p:sp>
      <p:grpSp>
        <p:nvGrpSpPr>
          <p:cNvPr id="5" name="グループ化 21"/>
          <p:cNvGrpSpPr/>
          <p:nvPr/>
        </p:nvGrpSpPr>
        <p:grpSpPr>
          <a:xfrm>
            <a:off x="571472" y="1357298"/>
            <a:ext cx="2714644" cy="3324355"/>
            <a:chOff x="428596" y="1643050"/>
            <a:chExt cx="3287425" cy="4175216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714348" y="3643314"/>
              <a:ext cx="2714644" cy="1464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" name="Picture 3" descr="Single Cu SW Structure"/>
            <p:cNvPicPr>
              <a:picLocks noChangeAspect="1" noChangeArrowheads="1"/>
            </p:cNvPicPr>
            <p:nvPr/>
          </p:nvPicPr>
          <p:blipFill>
            <a:blip r:embed="rId3" cstate="print"/>
            <a:srcRect t="7567" b="15501"/>
            <a:stretch>
              <a:fillRect/>
            </a:stretch>
          </p:blipFill>
          <p:spPr bwMode="auto">
            <a:xfrm>
              <a:off x="428596" y="1643050"/>
              <a:ext cx="3287425" cy="2252767"/>
            </a:xfrm>
            <a:prstGeom prst="rect">
              <a:avLst/>
            </a:prstGeom>
            <a:noFill/>
          </p:spPr>
        </p:pic>
        <p:sp>
          <p:nvSpPr>
            <p:cNvPr id="17" name="テキスト ボックス 16"/>
            <p:cNvSpPr txBox="1"/>
            <p:nvPr/>
          </p:nvSpPr>
          <p:spPr>
            <a:xfrm>
              <a:off x="633983" y="4929198"/>
              <a:ext cx="2396187" cy="889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 smtClean="0"/>
                <a:t>High field only at center cell</a:t>
              </a:r>
              <a:endParaRPr kumimoji="1" lang="ja-JP" altLang="en-US" sz="2000" dirty="0"/>
            </a:p>
          </p:txBody>
        </p:sp>
      </p:grpSp>
      <p:grpSp>
        <p:nvGrpSpPr>
          <p:cNvPr id="6" name="グループ化 20"/>
          <p:cNvGrpSpPr/>
          <p:nvPr/>
        </p:nvGrpSpPr>
        <p:grpSpPr>
          <a:xfrm>
            <a:off x="5715008" y="3714752"/>
            <a:ext cx="2643206" cy="2571768"/>
            <a:chOff x="4857752" y="857232"/>
            <a:chExt cx="2571768" cy="2424959"/>
          </a:xfrm>
        </p:grpSpPr>
        <p:pic>
          <p:nvPicPr>
            <p:cNvPr id="15" name="Picture 8" descr="higashi clea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57752" y="857232"/>
              <a:ext cx="2321799" cy="2062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テキスト ボックス 18"/>
            <p:cNvSpPr txBox="1"/>
            <p:nvPr/>
          </p:nvSpPr>
          <p:spPr>
            <a:xfrm>
              <a:off x="5072066" y="2857496"/>
              <a:ext cx="2357454" cy="424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dirty="0" smtClean="0">
                  <a:solidFill>
                    <a:srgbClr val="0066FF"/>
                  </a:solidFill>
                </a:rPr>
                <a:t>Clean </a:t>
              </a:r>
              <a:r>
                <a:rPr kumimoji="1" lang="en-US" altLang="ja-JP" sz="2400" dirty="0" smtClean="0">
                  <a:solidFill>
                    <a:srgbClr val="0066FF"/>
                  </a:solidFill>
                </a:rPr>
                <a:t>setup</a:t>
              </a:r>
              <a:endParaRPr kumimoji="1" lang="ja-JP" altLang="en-US" sz="2400" dirty="0">
                <a:solidFill>
                  <a:srgbClr val="0066FF"/>
                </a:solidFill>
              </a:endParaRPr>
            </a:p>
          </p:txBody>
        </p:sp>
      </p:grpSp>
      <p:pic>
        <p:nvPicPr>
          <p:cNvPr id="23" name="Picture 4" descr="C:\Users\higo\2011\申請\日米\111220　ワークショップ\LGM materia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4214818"/>
            <a:ext cx="2001243" cy="1718714"/>
          </a:xfrm>
          <a:prstGeom prst="rect">
            <a:avLst/>
          </a:prstGeom>
          <a:noFill/>
        </p:spPr>
      </p:pic>
      <p:sp>
        <p:nvSpPr>
          <p:cNvPr id="24" name="テキスト ボックス 23"/>
          <p:cNvSpPr txBox="1"/>
          <p:nvPr/>
        </p:nvSpPr>
        <p:spPr>
          <a:xfrm>
            <a:off x="857224" y="5500702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66FF"/>
                </a:solidFill>
              </a:rPr>
              <a:t>Crystal characteristics</a:t>
            </a:r>
            <a:endParaRPr kumimoji="1" lang="ja-JP" altLang="en-US" sz="2400" dirty="0">
              <a:solidFill>
                <a:srgbClr val="0066FF"/>
              </a:solidFill>
              <a:latin typeface="+mn-lt"/>
            </a:endParaRPr>
          </a:p>
        </p:txBody>
      </p:sp>
      <p:pic>
        <p:nvPicPr>
          <p:cNvPr id="21" name="Picture 1" descr="C:\Users\tabe\w\HG\X-Band\Single_Cell_Test\Pres\2011-12_DampedCav_Sim\g1.bmp"/>
          <p:cNvPicPr>
            <a:picLocks noChangeAspect="1" noChangeArrowheads="1"/>
          </p:cNvPicPr>
          <p:nvPr/>
        </p:nvPicPr>
        <p:blipFill>
          <a:blip r:embed="rId6" cstate="print"/>
          <a:srcRect l="14230" t="5896"/>
          <a:stretch>
            <a:fillRect/>
          </a:stretch>
        </p:blipFill>
        <p:spPr bwMode="auto">
          <a:xfrm>
            <a:off x="4929190" y="785794"/>
            <a:ext cx="3969297" cy="2813140"/>
          </a:xfrm>
          <a:prstGeom prst="rect">
            <a:avLst/>
          </a:prstGeom>
          <a:noFill/>
        </p:spPr>
      </p:pic>
      <p:sp>
        <p:nvSpPr>
          <p:cNvPr id="20" name="テキスト ボックス 19"/>
          <p:cNvSpPr txBox="1"/>
          <p:nvPr/>
        </p:nvSpPr>
        <p:spPr>
          <a:xfrm>
            <a:off x="4286248" y="2928934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66FF"/>
                </a:solidFill>
                <a:latin typeface="+mn-lt"/>
              </a:rPr>
              <a:t>Damped cell</a:t>
            </a:r>
            <a:endParaRPr kumimoji="1" lang="ja-JP" altLang="en-US" sz="2400" dirty="0">
              <a:solidFill>
                <a:srgbClr val="0066FF"/>
              </a:solidFill>
              <a:latin typeface="+mn-lt"/>
            </a:endParaRPr>
          </a:p>
        </p:txBody>
      </p:sp>
    </p:spTree>
  </p:cSld>
  <p:clrMapOvr>
    <a:masterClrMapping/>
  </p:clrMapOvr>
  <p:transition advTm="13713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28670"/>
          </a:xfrm>
        </p:spPr>
        <p:txBody>
          <a:bodyPr/>
          <a:lstStyle/>
          <a:p>
            <a:r>
              <a:rPr kumimoji="1" lang="en-US" altLang="ja-JP" dirty="0" smtClean="0"/>
              <a:t>Preparation of setup in shield-B</a:t>
            </a:r>
            <a:endParaRPr kumimoji="1" lang="ja-JP" altLang="en-US" dirty="0"/>
          </a:p>
        </p:txBody>
      </p:sp>
      <p:pic>
        <p:nvPicPr>
          <p:cNvPr id="1026" name="Picture 2" descr="C:\Users\higo\2012\Report Conference Workshop Papers\120418-0420 High Gradient Workshop\PRESENTATION\Higo KEK\Shield-B Whole reduc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928670"/>
            <a:ext cx="7000892" cy="5249093"/>
          </a:xfrm>
          <a:prstGeom prst="rect">
            <a:avLst/>
          </a:prstGeom>
          <a:noFill/>
        </p:spPr>
      </p:pic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86578" y="4643446"/>
            <a:ext cx="14287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 smtClean="0">
                <a:solidFill>
                  <a:srgbClr val="FF0000"/>
                </a:solidFill>
              </a:rPr>
              <a:t>W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aveguide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5786" y="4429132"/>
            <a:ext cx="7858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NEG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928794" y="928670"/>
            <a:ext cx="8572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 smtClean="0">
                <a:solidFill>
                  <a:srgbClr val="FF0000"/>
                </a:solidFill>
              </a:rPr>
              <a:t>HEPA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215074" y="1785926"/>
            <a:ext cx="571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 smtClean="0">
                <a:solidFill>
                  <a:srgbClr val="FF0000"/>
                </a:solidFill>
              </a:rPr>
              <a:t>GV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286380" y="2928934"/>
            <a:ext cx="7858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Cavity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Scanning f</a:t>
            </a:r>
            <a:r>
              <a:rPr kumimoji="1" lang="en-US" altLang="ja-JP" dirty="0" smtClean="0"/>
              <a:t>ield emission microscope </a:t>
            </a:r>
            <a:br>
              <a:rPr kumimoji="1" lang="en-US" altLang="ja-JP" dirty="0" smtClean="0"/>
            </a:br>
            <a:r>
              <a:rPr lang="en-US" altLang="ja-JP" dirty="0" smtClean="0"/>
              <a:t>being under development </a:t>
            </a:r>
            <a:r>
              <a:rPr kumimoji="1" lang="en-US" altLang="ja-JP" dirty="0" smtClean="0"/>
              <a:t>at KEK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  <p:grpSp>
        <p:nvGrpSpPr>
          <p:cNvPr id="2" name="グループ化 19"/>
          <p:cNvGrpSpPr/>
          <p:nvPr/>
        </p:nvGrpSpPr>
        <p:grpSpPr>
          <a:xfrm>
            <a:off x="5572132" y="2357430"/>
            <a:ext cx="2692778" cy="2019314"/>
            <a:chOff x="571472" y="2357430"/>
            <a:chExt cx="2692778" cy="2019314"/>
          </a:xfrm>
        </p:grpSpPr>
        <p:pic>
          <p:nvPicPr>
            <p:cNvPr id="8" name="Picture 4" descr="W tip No1 200micro 10073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1472" y="2357430"/>
              <a:ext cx="2692778" cy="2019314"/>
            </a:xfrm>
            <a:prstGeom prst="rect">
              <a:avLst/>
            </a:prstGeom>
            <a:noFill/>
          </p:spPr>
        </p:pic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2285984" y="3643314"/>
              <a:ext cx="88513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W-Tip</a:t>
              </a:r>
            </a:p>
          </p:txBody>
        </p:sp>
      </p:grpSp>
      <p:sp>
        <p:nvSpPr>
          <p:cNvPr id="24" name="テキスト ボックス 23"/>
          <p:cNvSpPr txBox="1"/>
          <p:nvPr/>
        </p:nvSpPr>
        <p:spPr>
          <a:xfrm>
            <a:off x="642910" y="5500702"/>
            <a:ext cx="785818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800" dirty="0" smtClean="0">
                <a:solidFill>
                  <a:srgbClr val="0066FF"/>
                </a:solidFill>
              </a:rPr>
              <a:t>F</a:t>
            </a:r>
            <a:r>
              <a:rPr kumimoji="1" lang="en-US" altLang="ja-JP" sz="2800" dirty="0" smtClean="0">
                <a:solidFill>
                  <a:srgbClr val="0066FF"/>
                </a:solidFill>
              </a:rPr>
              <a:t>ield emission and surface of crystal characteristics.</a:t>
            </a:r>
            <a:endParaRPr kumimoji="1" lang="ja-JP" altLang="en-US" sz="2800" dirty="0">
              <a:solidFill>
                <a:srgbClr val="0066FF"/>
              </a:solidFill>
            </a:endParaRPr>
          </a:p>
        </p:txBody>
      </p:sp>
      <p:grpSp>
        <p:nvGrpSpPr>
          <p:cNvPr id="3" name="グループ化 24"/>
          <p:cNvGrpSpPr/>
          <p:nvPr/>
        </p:nvGrpSpPr>
        <p:grpSpPr>
          <a:xfrm>
            <a:off x="571472" y="1500174"/>
            <a:ext cx="4857784" cy="3502031"/>
            <a:chOff x="4143372" y="2428868"/>
            <a:chExt cx="4857784" cy="3502031"/>
          </a:xfrm>
        </p:grpSpPr>
        <p:pic>
          <p:nvPicPr>
            <p:cNvPr id="26" name="Picture 5" descr="CIMG151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43372" y="2428868"/>
              <a:ext cx="4670113" cy="3502031"/>
            </a:xfrm>
            <a:prstGeom prst="rect">
              <a:avLst/>
            </a:prstGeom>
            <a:noFill/>
          </p:spPr>
        </p:pic>
        <p:sp>
          <p:nvSpPr>
            <p:cNvPr id="27" name="Text Box 6"/>
            <p:cNvSpPr txBox="1">
              <a:spLocks noChangeArrowheads="1"/>
            </p:cNvSpPr>
            <p:nvPr/>
          </p:nvSpPr>
          <p:spPr bwMode="auto">
            <a:xfrm>
              <a:off x="7500958" y="2786058"/>
              <a:ext cx="1500198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Capacitance gauge</a:t>
              </a:r>
            </a:p>
          </p:txBody>
        </p:sp>
        <p:sp>
          <p:nvSpPr>
            <p:cNvPr id="28" name="Text Box 7"/>
            <p:cNvSpPr txBox="1">
              <a:spLocks noChangeArrowheads="1"/>
            </p:cNvSpPr>
            <p:nvPr/>
          </p:nvSpPr>
          <p:spPr bwMode="auto">
            <a:xfrm>
              <a:off x="6000760" y="4572008"/>
              <a:ext cx="121444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Sample</a:t>
              </a:r>
            </a:p>
          </p:txBody>
        </p:sp>
        <p:sp>
          <p:nvSpPr>
            <p:cNvPr id="29" name="Text Box 8"/>
            <p:cNvSpPr txBox="1">
              <a:spLocks noChangeArrowheads="1"/>
            </p:cNvSpPr>
            <p:nvPr/>
          </p:nvSpPr>
          <p:spPr bwMode="auto">
            <a:xfrm>
              <a:off x="4357686" y="3000372"/>
              <a:ext cx="107157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W-Tip</a:t>
              </a:r>
            </a:p>
          </p:txBody>
        </p:sp>
        <p:sp>
          <p:nvSpPr>
            <p:cNvPr id="30" name="Text Box 9"/>
            <p:cNvSpPr txBox="1">
              <a:spLocks noChangeArrowheads="1"/>
            </p:cNvSpPr>
            <p:nvPr/>
          </p:nvSpPr>
          <p:spPr bwMode="auto">
            <a:xfrm>
              <a:off x="4143372" y="2500306"/>
              <a:ext cx="178595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PIEZO actuator</a:t>
              </a:r>
            </a:p>
          </p:txBody>
        </p:sp>
        <p:sp>
          <p:nvSpPr>
            <p:cNvPr id="31" name="Line 10"/>
            <p:cNvSpPr>
              <a:spLocks noChangeShapeType="1"/>
            </p:cNvSpPr>
            <p:nvPr/>
          </p:nvSpPr>
          <p:spPr bwMode="auto">
            <a:xfrm flipH="1">
              <a:off x="6643702" y="3286124"/>
              <a:ext cx="1000132" cy="378805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" name="Line 11"/>
            <p:cNvSpPr>
              <a:spLocks noChangeShapeType="1"/>
            </p:cNvSpPr>
            <p:nvPr/>
          </p:nvSpPr>
          <p:spPr bwMode="auto">
            <a:xfrm>
              <a:off x="5500694" y="2857496"/>
              <a:ext cx="576990" cy="293453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3" name="Line 12"/>
            <p:cNvSpPr>
              <a:spLocks noChangeShapeType="1"/>
            </p:cNvSpPr>
            <p:nvPr/>
          </p:nvSpPr>
          <p:spPr bwMode="auto">
            <a:xfrm flipH="1" flipV="1">
              <a:off x="6143636" y="3929065"/>
              <a:ext cx="285752" cy="785818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4" name="Line 13"/>
            <p:cNvSpPr>
              <a:spLocks noChangeShapeType="1"/>
            </p:cNvSpPr>
            <p:nvPr/>
          </p:nvSpPr>
          <p:spPr bwMode="auto">
            <a:xfrm>
              <a:off x="5214942" y="3214685"/>
              <a:ext cx="1071569" cy="428627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5" name="Text Box 14"/>
            <p:cNvSpPr txBox="1">
              <a:spLocks noChangeArrowheads="1"/>
            </p:cNvSpPr>
            <p:nvPr/>
          </p:nvSpPr>
          <p:spPr bwMode="auto">
            <a:xfrm>
              <a:off x="5929322" y="5214950"/>
              <a:ext cx="163165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XY stage</a:t>
              </a:r>
            </a:p>
          </p:txBody>
        </p:sp>
      </p:grpSp>
    </p:spTree>
  </p:cSld>
  <p:clrMapOvr>
    <a:masterClrMapping/>
  </p:clrMapOvr>
  <p:transition advTm="2949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28670"/>
          </a:xfrm>
        </p:spPr>
        <p:txBody>
          <a:bodyPr/>
          <a:lstStyle/>
          <a:p>
            <a:r>
              <a:rPr kumimoji="1" lang="en-US" altLang="ja-JP" sz="4800" b="1" dirty="0" smtClean="0"/>
              <a:t>Conclusion</a:t>
            </a: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00034" y="857232"/>
            <a:ext cx="8286808" cy="5500726"/>
          </a:xfrm>
        </p:spPr>
        <p:txBody>
          <a:bodyPr>
            <a:normAutofit fontScale="85000" lnSpcReduction="20000"/>
          </a:bodyPr>
          <a:lstStyle/>
          <a:p>
            <a:r>
              <a:rPr lang="en-US" altLang="ja-JP" dirty="0" smtClean="0"/>
              <a:t>Four </a:t>
            </a:r>
            <a:r>
              <a:rPr lang="en-US" altLang="ja-JP" dirty="0" smtClean="0">
                <a:solidFill>
                  <a:srgbClr val="0000FF"/>
                </a:solidFill>
              </a:rPr>
              <a:t>CLIC p</a:t>
            </a:r>
            <a:r>
              <a:rPr kumimoji="1" lang="en-US" altLang="ja-JP" dirty="0" smtClean="0">
                <a:solidFill>
                  <a:srgbClr val="0000FF"/>
                </a:solidFill>
              </a:rPr>
              <a:t>rototype structures </a:t>
            </a:r>
            <a:r>
              <a:rPr kumimoji="1" lang="en-US" altLang="ja-JP" dirty="0" smtClean="0"/>
              <a:t>have been tested, each </a:t>
            </a:r>
            <a:r>
              <a:rPr kumimoji="1" lang="en-US" altLang="ja-JP" dirty="0" smtClean="0"/>
              <a:t>for </a:t>
            </a:r>
            <a:r>
              <a:rPr kumimoji="1" lang="en-US" altLang="ja-JP" dirty="0" smtClean="0"/>
              <a:t>a few thousand hour scale.</a:t>
            </a:r>
          </a:p>
          <a:p>
            <a:r>
              <a:rPr lang="en-US" altLang="ja-JP" dirty="0" smtClean="0"/>
              <a:t>I</a:t>
            </a:r>
            <a:r>
              <a:rPr lang="en-US" altLang="ja-JP" dirty="0" smtClean="0"/>
              <a:t>mproved </a:t>
            </a:r>
            <a:r>
              <a:rPr lang="en-US" altLang="ja-JP" dirty="0" smtClean="0"/>
              <a:t>performance was </a:t>
            </a:r>
            <a:r>
              <a:rPr lang="en-US" altLang="ja-JP" dirty="0" smtClean="0"/>
              <a:t>given </a:t>
            </a:r>
            <a:r>
              <a:rPr lang="en-US" altLang="ja-JP" dirty="0" smtClean="0">
                <a:solidFill>
                  <a:srgbClr val="0000FF"/>
                </a:solidFill>
              </a:rPr>
              <a:t>with </a:t>
            </a:r>
            <a:r>
              <a:rPr lang="en-US" altLang="ja-JP" dirty="0" smtClean="0">
                <a:solidFill>
                  <a:srgbClr val="0000FF"/>
                </a:solidFill>
              </a:rPr>
              <a:t>TD24</a:t>
            </a:r>
            <a:r>
              <a:rPr lang="en-US" altLang="ja-JP" dirty="0" smtClean="0"/>
              <a:t> type.</a:t>
            </a:r>
          </a:p>
          <a:p>
            <a:r>
              <a:rPr kumimoji="1" lang="en-US" altLang="ja-JP" dirty="0" smtClean="0">
                <a:solidFill>
                  <a:srgbClr val="0000FF"/>
                </a:solidFill>
              </a:rPr>
              <a:t>CLIC pulse </a:t>
            </a:r>
            <a:r>
              <a:rPr kumimoji="1" lang="en-US" altLang="ja-JP" dirty="0" smtClean="0"/>
              <a:t>operation </a:t>
            </a:r>
            <a:r>
              <a:rPr kumimoji="1" lang="en-US" altLang="ja-JP" dirty="0" smtClean="0"/>
              <a:t>met </a:t>
            </a:r>
            <a:r>
              <a:rPr kumimoji="1" lang="en-US" altLang="ja-JP" dirty="0" smtClean="0"/>
              <a:t>the required BDR for CLIC at FLT=100MV/m.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Basic research area </a:t>
            </a:r>
            <a:r>
              <a:rPr lang="en-US" altLang="ja-JP" dirty="0" smtClean="0"/>
              <a:t>is under construction, expecting to start test in a month or </a:t>
            </a:r>
            <a:r>
              <a:rPr lang="en-US" altLang="ja-JP" dirty="0" smtClean="0"/>
              <a:t>so.</a:t>
            </a:r>
            <a:endParaRPr lang="en-US" altLang="ja-JP" dirty="0" smtClean="0"/>
          </a:p>
          <a:p>
            <a:r>
              <a:rPr kumimoji="1" lang="en-US" altLang="ja-JP" dirty="0" smtClean="0"/>
              <a:t>All of KEK members suffer from the </a:t>
            </a:r>
            <a:r>
              <a:rPr kumimoji="1" lang="en-US" altLang="ja-JP" dirty="0" smtClean="0">
                <a:solidFill>
                  <a:srgbClr val="0000FF"/>
                </a:solidFill>
              </a:rPr>
              <a:t>huge work for </a:t>
            </a:r>
            <a:r>
              <a:rPr lang="en-US" altLang="ja-JP" dirty="0" smtClean="0">
                <a:solidFill>
                  <a:srgbClr val="0000FF"/>
                </a:solidFill>
              </a:rPr>
              <a:t>S</a:t>
            </a:r>
            <a:r>
              <a:rPr kumimoji="1" lang="en-US" altLang="ja-JP" dirty="0" smtClean="0">
                <a:solidFill>
                  <a:srgbClr val="0000FF"/>
                </a:solidFill>
              </a:rPr>
              <a:t>uperKEKB </a:t>
            </a:r>
            <a:r>
              <a:rPr kumimoji="1" lang="en-US" altLang="ja-JP" dirty="0" smtClean="0"/>
              <a:t>until the commissioning in 2014.</a:t>
            </a:r>
          </a:p>
          <a:p>
            <a:r>
              <a:rPr lang="en-US" altLang="ja-JP" dirty="0" smtClean="0"/>
              <a:t>W</a:t>
            </a:r>
            <a:r>
              <a:rPr lang="en-US" altLang="ja-JP" dirty="0" smtClean="0"/>
              <a:t>e </a:t>
            </a:r>
            <a:r>
              <a:rPr lang="en-US" altLang="ja-JP" dirty="0" smtClean="0"/>
              <a:t>want to </a:t>
            </a:r>
            <a:r>
              <a:rPr lang="en-US" altLang="ja-JP" dirty="0" smtClean="0">
                <a:solidFill>
                  <a:srgbClr val="0000FF"/>
                </a:solidFill>
              </a:rPr>
              <a:t>keep the </a:t>
            </a:r>
            <a:r>
              <a:rPr lang="en-US" altLang="ja-JP" dirty="0" smtClean="0">
                <a:solidFill>
                  <a:srgbClr val="0000FF"/>
                </a:solidFill>
              </a:rPr>
              <a:t>basic research activity</a:t>
            </a:r>
            <a:r>
              <a:rPr lang="en-US" altLang="ja-JP" dirty="0" smtClean="0"/>
              <a:t>.</a:t>
            </a:r>
            <a:endParaRPr lang="en-US" altLang="ja-JP" dirty="0" smtClean="0"/>
          </a:p>
          <a:p>
            <a:r>
              <a:rPr lang="en-US" altLang="ja-JP" dirty="0" smtClean="0"/>
              <a:t>We also want to consider </a:t>
            </a:r>
            <a:r>
              <a:rPr lang="en-US" altLang="ja-JP" dirty="0" smtClean="0"/>
              <a:t>a </a:t>
            </a:r>
            <a:r>
              <a:rPr lang="en-US" altLang="ja-JP" dirty="0" smtClean="0">
                <a:solidFill>
                  <a:srgbClr val="0000FF"/>
                </a:solidFill>
              </a:rPr>
              <a:t>klystron based compact LC </a:t>
            </a:r>
            <a:r>
              <a:rPr lang="en-US" altLang="ja-JP" dirty="0" smtClean="0"/>
              <a:t>for Higgs.</a:t>
            </a:r>
          </a:p>
          <a:p>
            <a:r>
              <a:rPr lang="en-US" altLang="ja-JP" dirty="0" smtClean="0"/>
              <a:t>We want to expand </a:t>
            </a:r>
            <a:r>
              <a:rPr lang="en-US" altLang="ja-JP" dirty="0" smtClean="0">
                <a:solidFill>
                  <a:srgbClr val="0000FF"/>
                </a:solidFill>
              </a:rPr>
              <a:t>X-band </a:t>
            </a:r>
            <a:r>
              <a:rPr lang="en-US" altLang="ja-JP" dirty="0" smtClean="0">
                <a:solidFill>
                  <a:srgbClr val="0000FF"/>
                </a:solidFill>
              </a:rPr>
              <a:t>based applications</a:t>
            </a:r>
            <a:r>
              <a:rPr lang="en-US" altLang="ja-JP" dirty="0" smtClean="0"/>
              <a:t>, but after </a:t>
            </a:r>
            <a:r>
              <a:rPr lang="en-US" altLang="ja-JP" dirty="0" smtClean="0"/>
              <a:t>SuperKEKB.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Status of Japan under recovery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42910" y="1357298"/>
            <a:ext cx="8043890" cy="4929222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smtClean="0">
                <a:solidFill>
                  <a:srgbClr val="0000FF"/>
                </a:solidFill>
              </a:rPr>
              <a:t>One year has passed since 11 </a:t>
            </a:r>
            <a:r>
              <a:rPr kumimoji="1" lang="en-US" altLang="ja-JP" dirty="0" smtClean="0">
                <a:solidFill>
                  <a:srgbClr val="0000FF"/>
                </a:solidFill>
              </a:rPr>
              <a:t>March, 2011</a:t>
            </a:r>
          </a:p>
          <a:p>
            <a:pPr lvl="1"/>
            <a:r>
              <a:rPr lang="en-US" altLang="ja-JP" dirty="0" smtClean="0"/>
              <a:t>Still frequent earthquakes, but frequency decreasing</a:t>
            </a:r>
            <a:endParaRPr kumimoji="1" lang="en-US" altLang="ja-JP" dirty="0" smtClean="0"/>
          </a:p>
          <a:p>
            <a:r>
              <a:rPr kumimoji="1" lang="en-US" altLang="ja-JP" dirty="0" smtClean="0">
                <a:solidFill>
                  <a:srgbClr val="0000FF"/>
                </a:solidFill>
              </a:rPr>
              <a:t>East Japan under recovery</a:t>
            </a:r>
          </a:p>
          <a:p>
            <a:pPr lvl="1"/>
            <a:r>
              <a:rPr lang="en-US" altLang="ja-JP" dirty="0" smtClean="0"/>
              <a:t>From Tsunami disaster</a:t>
            </a:r>
          </a:p>
          <a:p>
            <a:pPr lvl="2"/>
            <a:r>
              <a:rPr lang="en-US" altLang="ja-JP" dirty="0" smtClean="0"/>
              <a:t>Establish to </a:t>
            </a:r>
            <a:r>
              <a:rPr lang="en-US" altLang="ja-JP" dirty="0" smtClean="0"/>
              <a:t>be safe against Tsunami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Reforming the north-east area</a:t>
            </a:r>
          </a:p>
          <a:p>
            <a:pPr lvl="2"/>
            <a:r>
              <a:rPr lang="en-US" altLang="ja-JP" dirty="0" smtClean="0"/>
              <a:t>Assignment as a special area for science</a:t>
            </a:r>
          </a:p>
          <a:p>
            <a:r>
              <a:rPr kumimoji="1" lang="en-US" altLang="ja-JP" dirty="0" smtClean="0">
                <a:solidFill>
                  <a:srgbClr val="0000FF"/>
                </a:solidFill>
              </a:rPr>
              <a:t>Japan under recovery and reform</a:t>
            </a:r>
          </a:p>
          <a:p>
            <a:pPr lvl="1"/>
            <a:r>
              <a:rPr lang="en-US" altLang="ja-JP" dirty="0" smtClean="0"/>
              <a:t>Fukushima nuclear plants </a:t>
            </a:r>
          </a:p>
          <a:p>
            <a:pPr lvl="2"/>
            <a:r>
              <a:rPr lang="en-US" altLang="ja-JP" dirty="0" smtClean="0">
                <a:sym typeface="Wingdings" pitchFamily="2" charset="2"/>
              </a:rPr>
              <a:t>National trend toward reducing nuclear plants</a:t>
            </a:r>
          </a:p>
          <a:p>
            <a:pPr lvl="2"/>
            <a:r>
              <a:rPr lang="en-US" altLang="ja-JP" dirty="0" smtClean="0"/>
              <a:t>Government approval </a:t>
            </a:r>
            <a:r>
              <a:rPr lang="en-US" altLang="ja-JP" dirty="0" smtClean="0"/>
              <a:t>of restarting operation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東日本大震災 震度一覧表 分布図 全国 地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000108"/>
            <a:ext cx="6429420" cy="5240585"/>
          </a:xfrm>
          <a:prstGeom prst="rect">
            <a:avLst/>
          </a:prstGeom>
          <a:noFill/>
        </p:spPr>
      </p:pic>
      <p:sp>
        <p:nvSpPr>
          <p:cNvPr id="3" name="テキスト ボックス 2"/>
          <p:cNvSpPr txBox="1"/>
          <p:nvPr/>
        </p:nvSpPr>
        <p:spPr>
          <a:xfrm>
            <a:off x="1142976" y="357166"/>
            <a:ext cx="70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0" y="14285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/>
              <a:t>Seismic intensity = </a:t>
            </a:r>
            <a:r>
              <a:rPr kumimoji="1" lang="en-US" altLang="ja-JP" sz="3200" dirty="0" smtClean="0"/>
              <a:t>6- at Tsukuba on </a:t>
            </a:r>
            <a:r>
              <a:rPr lang="en-US" altLang="ja-JP" sz="3200" dirty="0" smtClean="0"/>
              <a:t>11 </a:t>
            </a:r>
            <a:r>
              <a:rPr kumimoji="1" lang="en-US" altLang="ja-JP" sz="3200" dirty="0" smtClean="0"/>
              <a:t>March</a:t>
            </a:r>
            <a:r>
              <a:rPr lang="en-US" altLang="ja-JP" sz="3200" dirty="0" smtClean="0"/>
              <a:t>,</a:t>
            </a:r>
            <a:r>
              <a:rPr kumimoji="1" lang="en-US" altLang="ja-JP" sz="3200" dirty="0" smtClean="0"/>
              <a:t> 2011</a:t>
            </a:r>
            <a:endParaRPr kumimoji="1" lang="ja-JP" altLang="en-US" sz="3200" dirty="0"/>
          </a:p>
        </p:txBody>
      </p:sp>
      <p:pic>
        <p:nvPicPr>
          <p:cNvPr id="5" name="Picture 3" descr="C:\Higo\2011\Report and Papers\110516 SLAC Collaboration meeting\Nextef inside after earthqua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3571876"/>
            <a:ext cx="2961559" cy="2224746"/>
          </a:xfrm>
          <a:prstGeom prst="rect">
            <a:avLst/>
          </a:prstGeom>
          <a:noFill/>
        </p:spPr>
      </p:pic>
      <p:pic>
        <p:nvPicPr>
          <p:cNvPr id="2051" name="Picture 3" descr="C:\Users\higo\2012\Report Conference Workshop Papers\120418-0420 High Gradient Workshop\PRESENTATION\Higo KEK\Fallen triplet and linac peopl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643314"/>
            <a:ext cx="2905124" cy="2178843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357158" y="3000372"/>
            <a:ext cx="28575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KEK Injector linac at junction between hard and soft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72264" y="2928934"/>
            <a:ext cx="22860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Nextef collapse </a:t>
            </a:r>
          </a:p>
          <a:p>
            <a:pPr algn="r"/>
            <a:r>
              <a:rPr kumimoji="1" lang="en-US" altLang="ja-JP" dirty="0" smtClean="0"/>
              <a:t>due to non-fixed load</a:t>
            </a:r>
            <a:endParaRPr kumimoji="1" lang="ja-JP" altLang="en-US" dirty="0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igo\2012\Report Conference Workshop Papers\120418-0420 High Gradient Workshop\Presentation\Higo KEK\japan_detail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4786346" cy="3585675"/>
          </a:xfrm>
          <a:prstGeom prst="rect">
            <a:avLst/>
          </a:prstGeom>
          <a:noFill/>
        </p:spPr>
      </p:pic>
      <p:pic>
        <p:nvPicPr>
          <p:cNvPr id="1027" name="Picture 3" descr="C:\Users\higo\2012\Report Conference Workshop Papers\120418-0420 High Gradient Workshop\Presentation\Higo KEK\earthquake_seismicity_map_hanrei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500702"/>
            <a:ext cx="4786346" cy="530909"/>
          </a:xfrm>
          <a:prstGeom prst="rect">
            <a:avLst/>
          </a:prstGeom>
          <a:noFill/>
        </p:spPr>
      </p:pic>
      <p:sp>
        <p:nvSpPr>
          <p:cNvPr id="4" name="テキスト ボックス 3"/>
          <p:cNvSpPr txBox="1"/>
          <p:nvPr/>
        </p:nvSpPr>
        <p:spPr>
          <a:xfrm>
            <a:off x="0" y="21429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dirty="0" smtClean="0"/>
              <a:t>Recent e</a:t>
            </a:r>
            <a:r>
              <a:rPr kumimoji="1" lang="en-US" altLang="ja-JP" sz="4000" dirty="0" smtClean="0"/>
              <a:t>arthquakes in </a:t>
            </a:r>
            <a:r>
              <a:rPr lang="en-US" altLang="ja-JP" sz="4000" dirty="0" smtClean="0"/>
              <a:t>J</a:t>
            </a:r>
            <a:r>
              <a:rPr kumimoji="1" lang="en-US" altLang="ja-JP" sz="4000" dirty="0" smtClean="0"/>
              <a:t>apan in a week (April 6—13)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286380" y="1714488"/>
            <a:ext cx="38576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00FF"/>
                </a:solidFill>
              </a:rPr>
              <a:t>We still suffer from frequent </a:t>
            </a:r>
            <a:r>
              <a:rPr kumimoji="1" lang="en-US" altLang="ja-JP" sz="2800" dirty="0" smtClean="0">
                <a:solidFill>
                  <a:srgbClr val="0000FF"/>
                </a:solidFill>
              </a:rPr>
              <a:t>earthquakes with seismic intensity of 2~3.</a:t>
            </a:r>
          </a:p>
          <a:p>
            <a:endParaRPr lang="en-US" altLang="ja-JP" sz="2800" dirty="0" smtClean="0">
              <a:solidFill>
                <a:srgbClr val="0000FF"/>
              </a:solidFill>
            </a:endParaRPr>
          </a:p>
          <a:p>
            <a:r>
              <a:rPr lang="en-US" altLang="ja-JP" sz="2800" dirty="0" smtClean="0">
                <a:solidFill>
                  <a:srgbClr val="0000FF"/>
                </a:solidFill>
              </a:rPr>
              <a:t>One of the candidate site of ILC in Japan is located in north-east Japan, no big one in several hundred years.</a:t>
            </a:r>
            <a:endParaRPr kumimoji="1" lang="ja-JP" altLang="en-US" sz="2800" dirty="0">
              <a:solidFill>
                <a:srgbClr val="0000FF"/>
              </a:solidFill>
            </a:endParaRPr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3428992" y="3286124"/>
            <a:ext cx="357190" cy="35719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3500430" y="2928934"/>
            <a:ext cx="357190" cy="35719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/>
          <p:nvPr/>
        </p:nvCxnSpPr>
        <p:spPr>
          <a:xfrm rot="10800000" flipV="1">
            <a:off x="3857620" y="2857496"/>
            <a:ext cx="1428760" cy="571504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 rot="10800000">
            <a:off x="3929058" y="3143248"/>
            <a:ext cx="1428760" cy="100013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Status of KEK under recovery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785786" y="1142984"/>
            <a:ext cx="7972452" cy="5000660"/>
          </a:xfrm>
        </p:spPr>
        <p:txBody>
          <a:bodyPr>
            <a:normAutofit fontScale="92500"/>
          </a:bodyPr>
          <a:lstStyle/>
          <a:p>
            <a:r>
              <a:rPr kumimoji="1" lang="en-US" altLang="ja-JP" dirty="0" smtClean="0"/>
              <a:t>One year has passed since 11 March</a:t>
            </a:r>
          </a:p>
          <a:p>
            <a:r>
              <a:rPr kumimoji="1" lang="en-US" altLang="ja-JP" dirty="0" smtClean="0">
                <a:solidFill>
                  <a:srgbClr val="0000FF"/>
                </a:solidFill>
              </a:rPr>
              <a:t>KEK facilities </a:t>
            </a:r>
            <a:r>
              <a:rPr lang="en-US" altLang="ja-JP" dirty="0" smtClean="0"/>
              <a:t>were quickly</a:t>
            </a:r>
            <a:r>
              <a:rPr kumimoji="1" lang="en-US" altLang="ja-JP" dirty="0" smtClean="0"/>
              <a:t> recovered</a:t>
            </a:r>
          </a:p>
          <a:p>
            <a:pPr lvl="1"/>
            <a:r>
              <a:rPr lang="en-US" altLang="ja-JP" dirty="0" smtClean="0"/>
              <a:t>J-PARC</a:t>
            </a:r>
          </a:p>
          <a:p>
            <a:pPr lvl="1"/>
            <a:r>
              <a:rPr lang="en-US" altLang="ja-JP" dirty="0" smtClean="0"/>
              <a:t>Injector linac</a:t>
            </a:r>
          </a:p>
          <a:p>
            <a:pPr lvl="1"/>
            <a:r>
              <a:rPr lang="en-US" altLang="ja-JP" dirty="0" smtClean="0"/>
              <a:t>ATF, STF, Nextef, ……</a:t>
            </a:r>
            <a:endParaRPr kumimoji="1" lang="en-US" altLang="ja-JP" dirty="0" smtClean="0"/>
          </a:p>
          <a:p>
            <a:r>
              <a:rPr kumimoji="1" lang="en-US" altLang="ja-JP" dirty="0" smtClean="0">
                <a:solidFill>
                  <a:srgbClr val="0000FF"/>
                </a:solidFill>
              </a:rPr>
              <a:t>KEK </a:t>
            </a:r>
            <a:r>
              <a:rPr kumimoji="1" lang="en-US" altLang="ja-JP" dirty="0" smtClean="0">
                <a:solidFill>
                  <a:srgbClr val="0000FF"/>
                </a:solidFill>
              </a:rPr>
              <a:t>Tsukuba site strategy</a:t>
            </a:r>
            <a:endParaRPr kumimoji="1" lang="en-US" altLang="ja-JP" dirty="0" smtClean="0">
              <a:solidFill>
                <a:srgbClr val="0000FF"/>
              </a:solidFill>
            </a:endParaRPr>
          </a:p>
          <a:p>
            <a:pPr lvl="1"/>
            <a:r>
              <a:rPr lang="en-US" altLang="ja-JP" dirty="0" smtClean="0"/>
              <a:t>Recovery budget was approved</a:t>
            </a:r>
          </a:p>
          <a:p>
            <a:pPr lvl="1"/>
            <a:r>
              <a:rPr lang="en-US" altLang="ja-JP" dirty="0" smtClean="0"/>
              <a:t>Recovery with reinforcement against earthquakes</a:t>
            </a:r>
          </a:p>
          <a:p>
            <a:pPr lvl="1"/>
            <a:r>
              <a:rPr kumimoji="1" lang="en-US" altLang="ja-JP" dirty="0" smtClean="0"/>
              <a:t>Injector linac is being recovered with various </a:t>
            </a:r>
            <a:r>
              <a:rPr kumimoji="1" lang="en-US" altLang="ja-JP" dirty="0" smtClean="0"/>
              <a:t>improvement, naturally be suited for SuperKEKB</a:t>
            </a:r>
            <a:endParaRPr kumimoji="1" lang="en-US" altLang="ja-JP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Normal conducting X-band studies at KEK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00034" y="1000108"/>
            <a:ext cx="8186766" cy="5357850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dirty="0" smtClean="0"/>
              <a:t>X-band as a main project of KEK </a:t>
            </a:r>
            <a:r>
              <a:rPr kumimoji="1" lang="en-US" altLang="ja-JP" dirty="0" smtClean="0">
                <a:solidFill>
                  <a:srgbClr val="0000FF"/>
                </a:solidFill>
              </a:rPr>
              <a:t>until ITRP 2004</a:t>
            </a:r>
          </a:p>
          <a:p>
            <a:pPr lvl="1"/>
            <a:r>
              <a:rPr lang="en-US" altLang="ja-JP" dirty="0" smtClean="0"/>
              <a:t>60cm accelerator structure to confirm operation at 65 MV/m unloaded</a:t>
            </a:r>
            <a:endParaRPr kumimoji="1" lang="en-US" altLang="ja-JP" dirty="0" smtClean="0"/>
          </a:p>
          <a:p>
            <a:r>
              <a:rPr lang="en-US" altLang="ja-JP" dirty="0" smtClean="0"/>
              <a:t>Continue high gradient </a:t>
            </a:r>
            <a:r>
              <a:rPr lang="en-US" altLang="ja-JP" dirty="0" smtClean="0">
                <a:solidFill>
                  <a:srgbClr val="0000FF"/>
                </a:solidFill>
              </a:rPr>
              <a:t>as a basic research </a:t>
            </a:r>
            <a:r>
              <a:rPr lang="en-US" altLang="ja-JP" dirty="0" smtClean="0"/>
              <a:t>for accelerator</a:t>
            </a:r>
          </a:p>
          <a:p>
            <a:r>
              <a:rPr kumimoji="1" lang="en-US" altLang="ja-JP" dirty="0" smtClean="0"/>
              <a:t>Join </a:t>
            </a:r>
            <a:r>
              <a:rPr kumimoji="1" lang="en-US" altLang="ja-JP" dirty="0" smtClean="0">
                <a:solidFill>
                  <a:srgbClr val="0000FF"/>
                </a:solidFill>
              </a:rPr>
              <a:t>CLIC collaboration </a:t>
            </a:r>
          </a:p>
          <a:p>
            <a:pPr lvl="1"/>
            <a:r>
              <a:rPr lang="en-US" altLang="ja-JP" dirty="0" smtClean="0"/>
              <a:t>22cm accelerator structure  targeting the operation at 100 MV/m unloaded</a:t>
            </a:r>
          </a:p>
          <a:p>
            <a:r>
              <a:rPr kumimoji="1" lang="en-US" altLang="ja-JP" dirty="0" smtClean="0">
                <a:solidFill>
                  <a:srgbClr val="0000FF"/>
                </a:solidFill>
              </a:rPr>
              <a:t>Continue and go into a stage</a:t>
            </a:r>
          </a:p>
          <a:p>
            <a:pPr lvl="1"/>
            <a:r>
              <a:rPr kumimoji="1" lang="en-US" altLang="ja-JP" dirty="0" smtClean="0"/>
              <a:t>To identify the trigger of breakdowns and understand initial processing, operation period, later aging, …..</a:t>
            </a:r>
          </a:p>
          <a:p>
            <a:pPr lvl="1"/>
            <a:r>
              <a:rPr lang="en-US" altLang="ja-JP" dirty="0" smtClean="0"/>
              <a:t>Studies to improve initial conditioning and nominal performance</a:t>
            </a:r>
            <a:r>
              <a:rPr kumimoji="1" lang="en-US" altLang="ja-JP" dirty="0" smtClean="0"/>
              <a:t> and to suppress deterioration through operation </a:t>
            </a:r>
            <a:endParaRPr kumimoji="1" lang="en-US" altLang="ja-JP" dirty="0" smtClean="0"/>
          </a:p>
          <a:p>
            <a:r>
              <a:rPr lang="en-US" altLang="ja-JP" dirty="0" smtClean="0">
                <a:solidFill>
                  <a:srgbClr val="0000FF"/>
                </a:solidFill>
              </a:rPr>
              <a:t>The present workshop </a:t>
            </a:r>
            <a:r>
              <a:rPr lang="en-US" altLang="ja-JP" dirty="0" smtClean="0"/>
              <a:t>is one of the step to this end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8429625" cy="595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タイトル 1"/>
          <p:cNvSpPr>
            <a:spLocks noGrp="1"/>
          </p:cNvSpPr>
          <p:nvPr>
            <p:ph type="title"/>
          </p:nvPr>
        </p:nvSpPr>
        <p:spPr>
          <a:xfrm>
            <a:off x="5000628" y="142852"/>
            <a:ext cx="4143372" cy="939801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altLang="ja-JP" sz="4800" dirty="0" smtClean="0"/>
              <a:t>Nextef </a:t>
            </a:r>
            <a:r>
              <a:rPr lang="en-US" altLang="ja-JP" sz="4800" dirty="0" smtClean="0"/>
              <a:t>facilities</a:t>
            </a:r>
            <a:endParaRPr lang="ja-JP" altLang="en-US" sz="4800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28625" y="3286124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KT-1</a:t>
            </a:r>
          </a:p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X-band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5365" name="テキスト ボックス 4"/>
          <p:cNvSpPr txBox="1">
            <a:spLocks noChangeArrowheads="1"/>
          </p:cNvSpPr>
          <p:nvPr/>
        </p:nvSpPr>
        <p:spPr bwMode="auto">
          <a:xfrm>
            <a:off x="1785938" y="5286374"/>
            <a:ext cx="979487" cy="64611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b="1" dirty="0"/>
              <a:t>KT-2</a:t>
            </a:r>
          </a:p>
          <a:p>
            <a:r>
              <a:rPr lang="en-US" altLang="ja-JP" b="1" dirty="0"/>
              <a:t>C-band</a:t>
            </a:r>
            <a:endParaRPr lang="ja-JP" altLang="en-US" b="1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572250" y="1928811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C000"/>
                </a:solidFill>
              </a:rPr>
              <a:t>Nextef</a:t>
            </a:r>
          </a:p>
          <a:p>
            <a:pPr>
              <a:defRPr/>
            </a:pPr>
            <a:r>
              <a:rPr lang="en-US" altLang="ja-JP" b="1" dirty="0">
                <a:solidFill>
                  <a:srgbClr val="FFC000"/>
                </a:solidFill>
              </a:rPr>
              <a:t>X-band</a:t>
            </a:r>
            <a:endParaRPr lang="ja-JP" altLang="en-US" b="1" dirty="0">
              <a:solidFill>
                <a:srgbClr val="FFC000"/>
              </a:solidFill>
            </a:endParaRPr>
          </a:p>
        </p:txBody>
      </p:sp>
      <p:sp>
        <p:nvSpPr>
          <p:cNvPr id="7" name="テキスト ボックス 4"/>
          <p:cNvSpPr txBox="1">
            <a:spLocks noChangeArrowheads="1"/>
          </p:cNvSpPr>
          <p:nvPr/>
        </p:nvSpPr>
        <p:spPr bwMode="auto">
          <a:xfrm>
            <a:off x="4500562" y="4357694"/>
            <a:ext cx="433132" cy="584775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3200" b="1" dirty="0" smtClean="0">
                <a:solidFill>
                  <a:srgbClr val="FFFF00"/>
                </a:solidFill>
              </a:rPr>
              <a:t>A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sp>
        <p:nvSpPr>
          <p:cNvPr id="8" name="テキスト ボックス 4"/>
          <p:cNvSpPr txBox="1">
            <a:spLocks noChangeArrowheads="1"/>
          </p:cNvSpPr>
          <p:nvPr/>
        </p:nvSpPr>
        <p:spPr bwMode="auto">
          <a:xfrm>
            <a:off x="5072066" y="3214686"/>
            <a:ext cx="486936" cy="584775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3200" b="1" dirty="0" smtClean="0">
                <a:solidFill>
                  <a:srgbClr val="FF0000"/>
                </a:solidFill>
              </a:rPr>
              <a:t>B</a:t>
            </a:r>
            <a:endParaRPr lang="ja-JP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>
          <a:xfrm>
            <a:off x="428596" y="6215082"/>
            <a:ext cx="2133600" cy="365125"/>
          </a:xfrm>
        </p:spPr>
        <p:txBody>
          <a:bodyPr/>
          <a:lstStyle/>
          <a:p>
            <a:r>
              <a:rPr kumimoji="1" lang="en-US" altLang="ja-JP" dirty="0" smtClean="0"/>
              <a:t>2012/4/18</a:t>
            </a:r>
            <a:endParaRPr kumimoji="1" lang="ja-JP" altLang="en-US" dirty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>
          <a:xfrm>
            <a:off x="6500826" y="6286520"/>
            <a:ext cx="2133600" cy="365125"/>
          </a:xfrm>
        </p:spPr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>
          <a:xfrm>
            <a:off x="3143240" y="6286520"/>
            <a:ext cx="2895600" cy="365125"/>
          </a:xfrm>
        </p:spPr>
        <p:txBody>
          <a:bodyPr/>
          <a:lstStyle/>
          <a:p>
            <a:r>
              <a:rPr kumimoji="1" lang="en-US" altLang="ja-JP" dirty="0" smtClean="0"/>
              <a:t>High Gradient Workshop (Higo)</a:t>
            </a:r>
            <a:endParaRPr kumimoji="1" lang="ja-JP" altLang="en-US" dirty="0"/>
          </a:p>
        </p:txBody>
      </p:sp>
      <p:cxnSp>
        <p:nvCxnSpPr>
          <p:cNvPr id="14" name="直線コネクタ 13"/>
          <p:cNvCxnSpPr/>
          <p:nvPr/>
        </p:nvCxnSpPr>
        <p:spPr>
          <a:xfrm flipV="1">
            <a:off x="395536" y="3574726"/>
            <a:ext cx="1224136" cy="72008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rot="10800000">
            <a:off x="1547664" y="3574726"/>
            <a:ext cx="576064" cy="288032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10800000" flipV="1">
            <a:off x="2123728" y="3574726"/>
            <a:ext cx="432048" cy="216024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10800000">
            <a:off x="2483768" y="3574726"/>
            <a:ext cx="1008112" cy="576064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V="1">
            <a:off x="3491880" y="3646734"/>
            <a:ext cx="2448272" cy="50405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rot="16200000" flipV="1">
            <a:off x="5544108" y="3970770"/>
            <a:ext cx="792088" cy="14401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 rot="10800000">
            <a:off x="5364088" y="4078782"/>
            <a:ext cx="576064" cy="36004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rot="10800000">
            <a:off x="5796136" y="2710630"/>
            <a:ext cx="1224136" cy="720080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 rot="10800000" flipV="1">
            <a:off x="1403648" y="3430710"/>
            <a:ext cx="5688632" cy="1296144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rot="10800000" flipV="1">
            <a:off x="5364088" y="3502718"/>
            <a:ext cx="1584176" cy="86409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4355976" y="3862758"/>
            <a:ext cx="1008112" cy="50405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 rot="10800000">
            <a:off x="4357686" y="3857628"/>
            <a:ext cx="1140" cy="644444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2012/4/18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High Gradient Workshop (Higo)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pic>
        <p:nvPicPr>
          <p:cNvPr id="1027" name="Picture 3" descr="C:\Users\higo\2012\Picture\120417 Nextef\Nextef in April 2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8001024" cy="5163577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3428992" y="4786322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b="1" dirty="0" smtClean="0">
                <a:solidFill>
                  <a:srgbClr val="FFFF00"/>
                </a:solidFill>
              </a:rPr>
              <a:t>A</a:t>
            </a:r>
            <a:endParaRPr kumimoji="1" lang="ja-JP" altLang="en-US" sz="4000" b="1" dirty="0">
              <a:solidFill>
                <a:srgbClr val="FFFF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286248" y="3571876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FFFF00"/>
                </a:solidFill>
              </a:rPr>
              <a:t>B</a:t>
            </a:r>
            <a:endParaRPr kumimoji="1" lang="ja-JP" altLang="en-US" sz="4000" b="1" dirty="0">
              <a:solidFill>
                <a:srgbClr val="FFFF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5786" y="2714620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FFFF00"/>
                </a:solidFill>
              </a:rPr>
              <a:t>Control </a:t>
            </a:r>
            <a:endParaRPr kumimoji="1" lang="ja-JP" altLang="en-US" sz="4000" b="1" dirty="0">
              <a:solidFill>
                <a:srgbClr val="FFFF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500430" y="1928802"/>
            <a:ext cx="2357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FFFF00"/>
                </a:solidFill>
              </a:rPr>
              <a:t>RF</a:t>
            </a:r>
            <a:r>
              <a:rPr kumimoji="1" lang="ja-JP" altLang="en-US" sz="4000" b="1" dirty="0" smtClean="0">
                <a:solidFill>
                  <a:srgbClr val="FFFF00"/>
                </a:solidFill>
              </a:rPr>
              <a:t> </a:t>
            </a:r>
            <a:r>
              <a:rPr kumimoji="1" lang="en-US" altLang="ja-JP" sz="4000" b="1" dirty="0" smtClean="0">
                <a:solidFill>
                  <a:srgbClr val="FFFF00"/>
                </a:solidFill>
              </a:rPr>
              <a:t>source</a:t>
            </a:r>
            <a:endParaRPr kumimoji="1" lang="ja-JP" altLang="en-US" sz="4000" b="1" dirty="0">
              <a:solidFill>
                <a:srgbClr val="FFFF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215074" y="4857760"/>
            <a:ext cx="1928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FFFF00"/>
                </a:solidFill>
              </a:rPr>
              <a:t>Power transfer</a:t>
            </a:r>
            <a:endParaRPr kumimoji="1" lang="ja-JP" altLang="en-US" sz="4000" b="1" dirty="0">
              <a:solidFill>
                <a:srgbClr val="FFFF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500298" y="0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5400" b="1" dirty="0" smtClean="0"/>
              <a:t>Nextef </a:t>
            </a:r>
            <a:endParaRPr kumimoji="1" lang="ja-JP" altLang="en-US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1122</Words>
  <Application>Microsoft Office PowerPoint</Application>
  <PresentationFormat>画面に合わせる (4:3)</PresentationFormat>
  <Paragraphs>294</Paragraphs>
  <Slides>27</Slides>
  <Notes>3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28" baseType="lpstr">
      <vt:lpstr>Office テーマ</vt:lpstr>
      <vt:lpstr>Nextef results ＆ status</vt:lpstr>
      <vt:lpstr>Contents </vt:lpstr>
      <vt:lpstr>Status of Japan under recovery</vt:lpstr>
      <vt:lpstr>スライド 4</vt:lpstr>
      <vt:lpstr>スライド 5</vt:lpstr>
      <vt:lpstr>Status of KEK under recovery</vt:lpstr>
      <vt:lpstr>Normal conducting X-band studies at KEK</vt:lpstr>
      <vt:lpstr>Nextef facilities</vt:lpstr>
      <vt:lpstr>スライド 9</vt:lpstr>
      <vt:lpstr>Comparison of four CLIC prototype structures</vt:lpstr>
      <vt:lpstr>CLIC test structures; a series of fabrication and test T18 TD18T24TD24</vt:lpstr>
      <vt:lpstr>SLAC/KEK typical fab/test flow</vt:lpstr>
      <vt:lpstr>Difference in processing speed  among four structures</vt:lpstr>
      <vt:lpstr>Reduced magnetic field 18  24</vt:lpstr>
      <vt:lpstr>Undamped T24</vt:lpstr>
      <vt:lpstr>Damped TD24#4 at 252ns</vt:lpstr>
      <vt:lpstr>Damped vs undamped</vt:lpstr>
      <vt:lpstr>スライド 18</vt:lpstr>
      <vt:lpstr>Nominal CLIC pulse</vt:lpstr>
      <vt:lpstr>Only 3 breakdowns in 484 hour operation with CLIC pulse at FLT=100MV/m   1.6x10-7 bpp/m</vt:lpstr>
      <vt:lpstr>CLIC pulse at 110 MV/m till to date</vt:lpstr>
      <vt:lpstr>スライド 22</vt:lpstr>
      <vt:lpstr>Single-cell studies  in preparation or in mind</vt:lpstr>
      <vt:lpstr>Basic study setups</vt:lpstr>
      <vt:lpstr>Preparation of setup in shield-B</vt:lpstr>
      <vt:lpstr>Scanning field emission microscope  being under development at KEK</vt:lpstr>
      <vt:lpstr>Conclusion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Nextef results ＆ status</dc:title>
  <dc:creator>higo</dc:creator>
  <cp:lastModifiedBy>higo</cp:lastModifiedBy>
  <cp:revision>25</cp:revision>
  <dcterms:created xsi:type="dcterms:W3CDTF">2012-04-09T10:40:10Z</dcterms:created>
  <dcterms:modified xsi:type="dcterms:W3CDTF">2012-04-17T16:57:14Z</dcterms:modified>
</cp:coreProperties>
</file>